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56" r:id="rId5"/>
    <p:sldId id="260" r:id="rId6"/>
    <p:sldId id="261" r:id="rId7"/>
    <p:sldId id="273" r:id="rId8"/>
    <p:sldId id="274" r:id="rId9"/>
    <p:sldId id="275" r:id="rId10"/>
    <p:sldId id="276" r:id="rId11"/>
    <p:sldId id="277" r:id="rId12"/>
    <p:sldId id="264" r:id="rId13"/>
    <p:sldId id="284" r:id="rId14"/>
    <p:sldId id="279" r:id="rId15"/>
    <p:sldId id="280" r:id="rId16"/>
    <p:sldId id="281" r:id="rId17"/>
    <p:sldId id="278" r:id="rId18"/>
    <p:sldId id="283" r:id="rId19"/>
    <p:sldId id="282" r:id="rId20"/>
    <p:sldId id="271" r:id="rId21"/>
    <p:sldId id="285" r:id="rId22"/>
    <p:sldId id="286" r:id="rId23"/>
    <p:sldId id="28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60E717-59C3-4A96-8CF4-903FBC7684B3}" v="1" dt="2020-10-21T21:47:57.3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3"/>
    <p:restoredTop sz="78029"/>
  </p:normalViewPr>
  <p:slideViewPr>
    <p:cSldViewPr snapToGrid="0" snapToObjects="1">
      <p:cViewPr varScale="1">
        <p:scale>
          <a:sx n="93" d="100"/>
          <a:sy n="93" d="100"/>
        </p:scale>
        <p:origin x="181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w" userId="9a582faea0c79294" providerId="LiveId" clId="{C260E717-59C3-4A96-8CF4-903FBC7684B3}"/>
    <pc:docChg chg="undo custSel addSld modSld modMainMaster">
      <pc:chgData name="alan w" userId="9a582faea0c79294" providerId="LiveId" clId="{C260E717-59C3-4A96-8CF4-903FBC7684B3}" dt="2020-10-21T21:47:57.540" v="14" actId="27636"/>
      <pc:docMkLst>
        <pc:docMk/>
      </pc:docMkLst>
      <pc:sldChg chg="modSp mod">
        <pc:chgData name="alan w" userId="9a582faea0c79294" providerId="LiveId" clId="{C260E717-59C3-4A96-8CF4-903FBC7684B3}" dt="2020-10-21T21:47:57.540" v="14" actId="27636"/>
        <pc:sldMkLst>
          <pc:docMk/>
          <pc:sldMk cId="1849128283" sldId="280"/>
        </pc:sldMkLst>
        <pc:spChg chg="mod">
          <ac:chgData name="alan w" userId="9a582faea0c79294" providerId="LiveId" clId="{C260E717-59C3-4A96-8CF4-903FBC7684B3}" dt="2020-10-21T21:47:57.540" v="14" actId="27636"/>
          <ac:spMkLst>
            <pc:docMk/>
            <pc:sldMk cId="1849128283" sldId="280"/>
            <ac:spMk id="4" creationId="{00000000-0000-0000-0000-000000000000}"/>
          </ac:spMkLst>
        </pc:spChg>
      </pc:sldChg>
      <pc:sldChg chg="add">
        <pc:chgData name="alan w" userId="9a582faea0c79294" providerId="LiveId" clId="{C260E717-59C3-4A96-8CF4-903FBC7684B3}" dt="2020-10-21T21:47:57.322" v="13"/>
        <pc:sldMkLst>
          <pc:docMk/>
          <pc:sldMk cId="1495760276" sldId="287"/>
        </pc:sldMkLst>
      </pc:sldChg>
      <pc:sldMasterChg chg="addSp delSp mod modSldLayout">
        <pc:chgData name="alan w" userId="9a582faea0c79294" providerId="LiveId" clId="{C260E717-59C3-4A96-8CF4-903FBC7684B3}" dt="2020-10-21T21:47:33.721" v="12" actId="22"/>
        <pc:sldMasterMkLst>
          <pc:docMk/>
          <pc:sldMasterMk cId="0" sldId="2147483648"/>
        </pc:sldMasterMkLst>
        <pc:picChg chg="add del">
          <ac:chgData name="alan w" userId="9a582faea0c79294" providerId="LiveId" clId="{C260E717-59C3-4A96-8CF4-903FBC7684B3}" dt="2020-10-21T21:47:33.721" v="12" actId="22"/>
          <ac:picMkLst>
            <pc:docMk/>
            <pc:sldMasterMk cId="0" sldId="2147483648"/>
            <ac:picMk id="8" creationId="{B005F3D5-41AD-4735-A057-9C840FB07B57}"/>
          </ac:picMkLst>
        </pc:picChg>
        <pc:sldLayoutChg chg="addSp mod">
          <pc:chgData name="alan w" userId="9a582faea0c79294" providerId="LiveId" clId="{C260E717-59C3-4A96-8CF4-903FBC7684B3}" dt="2020-10-21T21:47:08.957" v="0" actId="22"/>
          <pc:sldLayoutMkLst>
            <pc:docMk/>
            <pc:sldMasterMk cId="0" sldId="2147483648"/>
            <pc:sldLayoutMk cId="0" sldId="2147483649"/>
          </pc:sldLayoutMkLst>
          <pc:picChg chg="add">
            <ac:chgData name="alan w" userId="9a582faea0c79294" providerId="LiveId" clId="{C260E717-59C3-4A96-8CF4-903FBC7684B3}" dt="2020-10-21T21:47:08.957" v="0" actId="22"/>
            <ac:picMkLst>
              <pc:docMk/>
              <pc:sldMasterMk cId="0" sldId="2147483648"/>
              <pc:sldLayoutMk cId="0" sldId="2147483649"/>
              <ac:picMk id="11" creationId="{042A3DCC-A788-4E37-8489-041DF8E8FCF8}"/>
            </ac:picMkLst>
          </pc:picChg>
        </pc:sldLayoutChg>
        <pc:sldLayoutChg chg="addSp mod">
          <pc:chgData name="alan w" userId="9a582faea0c79294" providerId="LiveId" clId="{C260E717-59C3-4A96-8CF4-903FBC7684B3}" dt="2020-10-21T21:47:13.060" v="2" actId="22"/>
          <pc:sldLayoutMkLst>
            <pc:docMk/>
            <pc:sldMasterMk cId="0" sldId="2147483648"/>
            <pc:sldLayoutMk cId="0" sldId="2147483651"/>
          </pc:sldLayoutMkLst>
          <pc:picChg chg="add">
            <ac:chgData name="alan w" userId="9a582faea0c79294" providerId="LiveId" clId="{C260E717-59C3-4A96-8CF4-903FBC7684B3}" dt="2020-10-21T21:47:13.060" v="2" actId="22"/>
            <ac:picMkLst>
              <pc:docMk/>
              <pc:sldMasterMk cId="0" sldId="2147483648"/>
              <pc:sldLayoutMk cId="0" sldId="2147483651"/>
              <ac:picMk id="11" creationId="{8AC2DE17-46A6-43B4-BB08-C2B62EEC88C6}"/>
            </ac:picMkLst>
          </pc:picChg>
        </pc:sldLayoutChg>
        <pc:sldLayoutChg chg="addSp mod">
          <pc:chgData name="alan w" userId="9a582faea0c79294" providerId="LiveId" clId="{C260E717-59C3-4A96-8CF4-903FBC7684B3}" dt="2020-10-21T21:47:14.885" v="3" actId="22"/>
          <pc:sldLayoutMkLst>
            <pc:docMk/>
            <pc:sldMasterMk cId="0" sldId="2147483648"/>
            <pc:sldLayoutMk cId="0" sldId="2147483652"/>
          </pc:sldLayoutMkLst>
          <pc:picChg chg="add">
            <ac:chgData name="alan w" userId="9a582faea0c79294" providerId="LiveId" clId="{C260E717-59C3-4A96-8CF4-903FBC7684B3}" dt="2020-10-21T21:47:14.885" v="3" actId="22"/>
            <ac:picMkLst>
              <pc:docMk/>
              <pc:sldMasterMk cId="0" sldId="2147483648"/>
              <pc:sldLayoutMk cId="0" sldId="2147483652"/>
              <ac:picMk id="2" creationId="{33691DA7-68AB-46C9-BE56-8BBAC0738433}"/>
            </ac:picMkLst>
          </pc:picChg>
        </pc:sldLayoutChg>
        <pc:sldLayoutChg chg="addSp mod">
          <pc:chgData name="alan w" userId="9a582faea0c79294" providerId="LiveId" clId="{C260E717-59C3-4A96-8CF4-903FBC7684B3}" dt="2020-10-21T21:47:16.252" v="4" actId="22"/>
          <pc:sldLayoutMkLst>
            <pc:docMk/>
            <pc:sldMasterMk cId="0" sldId="2147483648"/>
            <pc:sldLayoutMk cId="0" sldId="2147483653"/>
          </pc:sldLayoutMkLst>
          <pc:picChg chg="add">
            <ac:chgData name="alan w" userId="9a582faea0c79294" providerId="LiveId" clId="{C260E717-59C3-4A96-8CF4-903FBC7684B3}" dt="2020-10-21T21:47:16.252" v="4" actId="22"/>
            <ac:picMkLst>
              <pc:docMk/>
              <pc:sldMasterMk cId="0" sldId="2147483648"/>
              <pc:sldLayoutMk cId="0" sldId="2147483653"/>
              <ac:picMk id="2" creationId="{C6C27972-9140-432D-B823-9AF646E9D29D}"/>
            </ac:picMkLst>
          </pc:picChg>
        </pc:sldLayoutChg>
        <pc:sldLayoutChg chg="addSp mod">
          <pc:chgData name="alan w" userId="9a582faea0c79294" providerId="LiveId" clId="{C260E717-59C3-4A96-8CF4-903FBC7684B3}" dt="2020-10-21T21:47:17.556" v="5" actId="22"/>
          <pc:sldLayoutMkLst>
            <pc:docMk/>
            <pc:sldMasterMk cId="0" sldId="2147483648"/>
            <pc:sldLayoutMk cId="0" sldId="2147483654"/>
          </pc:sldLayoutMkLst>
          <pc:picChg chg="add">
            <ac:chgData name="alan w" userId="9a582faea0c79294" providerId="LiveId" clId="{C260E717-59C3-4A96-8CF4-903FBC7684B3}" dt="2020-10-21T21:47:17.556" v="5" actId="22"/>
            <ac:picMkLst>
              <pc:docMk/>
              <pc:sldMasterMk cId="0" sldId="2147483648"/>
              <pc:sldLayoutMk cId="0" sldId="2147483654"/>
              <ac:picMk id="7" creationId="{4D96F35E-6238-4D7B-A7B1-60944BAB9969}"/>
            </ac:picMkLst>
          </pc:picChg>
        </pc:sldLayoutChg>
        <pc:sldLayoutChg chg="addSp mod">
          <pc:chgData name="alan w" userId="9a582faea0c79294" providerId="LiveId" clId="{C260E717-59C3-4A96-8CF4-903FBC7684B3}" dt="2020-10-21T21:47:19.093" v="6" actId="22"/>
          <pc:sldLayoutMkLst>
            <pc:docMk/>
            <pc:sldMasterMk cId="0" sldId="2147483648"/>
            <pc:sldLayoutMk cId="0" sldId="2147483655"/>
          </pc:sldLayoutMkLst>
          <pc:picChg chg="add">
            <ac:chgData name="alan w" userId="9a582faea0c79294" providerId="LiveId" clId="{C260E717-59C3-4A96-8CF4-903FBC7684B3}" dt="2020-10-21T21:47:19.093" v="6" actId="22"/>
            <ac:picMkLst>
              <pc:docMk/>
              <pc:sldMasterMk cId="0" sldId="2147483648"/>
              <pc:sldLayoutMk cId="0" sldId="2147483655"/>
              <ac:picMk id="2" creationId="{8046C3EB-B94F-4C9D-9D7F-32381E7EBBB9}"/>
            </ac:picMkLst>
          </pc:picChg>
        </pc:sldLayoutChg>
        <pc:sldLayoutChg chg="addSp mod">
          <pc:chgData name="alan w" userId="9a582faea0c79294" providerId="LiveId" clId="{C260E717-59C3-4A96-8CF4-903FBC7684B3}" dt="2020-10-21T21:47:20.309" v="7" actId="22"/>
          <pc:sldLayoutMkLst>
            <pc:docMk/>
            <pc:sldMasterMk cId="0" sldId="2147483648"/>
            <pc:sldLayoutMk cId="0" sldId="2147483656"/>
          </pc:sldLayoutMkLst>
          <pc:picChg chg="add">
            <ac:chgData name="alan w" userId="9a582faea0c79294" providerId="LiveId" clId="{C260E717-59C3-4A96-8CF4-903FBC7684B3}" dt="2020-10-21T21:47:20.309" v="7" actId="22"/>
            <ac:picMkLst>
              <pc:docMk/>
              <pc:sldMasterMk cId="0" sldId="2147483648"/>
              <pc:sldLayoutMk cId="0" sldId="2147483656"/>
              <ac:picMk id="11" creationId="{32359134-9779-45AB-A322-8722BABF083E}"/>
            </ac:picMkLst>
          </pc:picChg>
        </pc:sldLayoutChg>
        <pc:sldLayoutChg chg="addSp mod">
          <pc:chgData name="alan w" userId="9a582faea0c79294" providerId="LiveId" clId="{C260E717-59C3-4A96-8CF4-903FBC7684B3}" dt="2020-10-21T21:47:21.389" v="8" actId="22"/>
          <pc:sldLayoutMkLst>
            <pc:docMk/>
            <pc:sldMasterMk cId="0" sldId="2147483648"/>
            <pc:sldLayoutMk cId="0" sldId="2147483657"/>
          </pc:sldLayoutMkLst>
          <pc:picChg chg="add">
            <ac:chgData name="alan w" userId="9a582faea0c79294" providerId="LiveId" clId="{C260E717-59C3-4A96-8CF4-903FBC7684B3}" dt="2020-10-21T21:47:21.389" v="8" actId="22"/>
            <ac:picMkLst>
              <pc:docMk/>
              <pc:sldMasterMk cId="0" sldId="2147483648"/>
              <pc:sldLayoutMk cId="0" sldId="2147483657"/>
              <ac:picMk id="11" creationId="{69D0F9B4-E37F-4937-A376-C93F3F42F249}"/>
            </ac:picMkLst>
          </pc:picChg>
        </pc:sldLayoutChg>
        <pc:sldLayoutChg chg="addSp mod">
          <pc:chgData name="alan w" userId="9a582faea0c79294" providerId="LiveId" clId="{C260E717-59C3-4A96-8CF4-903FBC7684B3}" dt="2020-10-21T21:47:22.927" v="9" actId="22"/>
          <pc:sldLayoutMkLst>
            <pc:docMk/>
            <pc:sldMasterMk cId="0" sldId="2147483648"/>
            <pc:sldLayoutMk cId="0" sldId="2147483658"/>
          </pc:sldLayoutMkLst>
          <pc:picChg chg="add">
            <ac:chgData name="alan w" userId="9a582faea0c79294" providerId="LiveId" clId="{C260E717-59C3-4A96-8CF4-903FBC7684B3}" dt="2020-10-21T21:47:22.927" v="9" actId="22"/>
            <ac:picMkLst>
              <pc:docMk/>
              <pc:sldMasterMk cId="0" sldId="2147483648"/>
              <pc:sldLayoutMk cId="0" sldId="2147483658"/>
              <ac:picMk id="8" creationId="{6B4CFA19-5829-4FB5-A68E-E33FC6242619}"/>
            </ac:picMkLst>
          </pc:picChg>
        </pc:sldLayoutChg>
        <pc:sldLayoutChg chg="addSp mod">
          <pc:chgData name="alan w" userId="9a582faea0c79294" providerId="LiveId" clId="{C260E717-59C3-4A96-8CF4-903FBC7684B3}" dt="2020-10-21T21:47:24.532" v="10" actId="22"/>
          <pc:sldLayoutMkLst>
            <pc:docMk/>
            <pc:sldMasterMk cId="0" sldId="2147483648"/>
            <pc:sldLayoutMk cId="0" sldId="2147483659"/>
          </pc:sldLayoutMkLst>
          <pc:picChg chg="add">
            <ac:chgData name="alan w" userId="9a582faea0c79294" providerId="LiveId" clId="{C260E717-59C3-4A96-8CF4-903FBC7684B3}" dt="2020-10-21T21:47:24.532" v="10" actId="22"/>
            <ac:picMkLst>
              <pc:docMk/>
              <pc:sldMasterMk cId="0" sldId="2147483648"/>
              <pc:sldLayoutMk cId="0" sldId="2147483659"/>
              <ac:picMk id="10" creationId="{44014983-15FC-48E3-9D08-2E8E44E00C6B}"/>
            </ac:picMkLst>
          </pc:picChg>
        </pc:sldLayoutChg>
        <pc:sldLayoutChg chg="addSp mod">
          <pc:chgData name="alan w" userId="9a582faea0c79294" providerId="LiveId" clId="{C260E717-59C3-4A96-8CF4-903FBC7684B3}" dt="2020-10-21T21:47:11.171" v="1" actId="22"/>
          <pc:sldLayoutMkLst>
            <pc:docMk/>
            <pc:sldMasterMk cId="0" sldId="2147483648"/>
            <pc:sldLayoutMk cId="0" sldId="2147483660"/>
          </pc:sldLayoutMkLst>
          <pc:picChg chg="add">
            <ac:chgData name="alan w" userId="9a582faea0c79294" providerId="LiveId" clId="{C260E717-59C3-4A96-8CF4-903FBC7684B3}" dt="2020-10-21T21:47:11.171" v="1" actId="22"/>
            <ac:picMkLst>
              <pc:docMk/>
              <pc:sldMasterMk cId="0" sldId="2147483648"/>
              <pc:sldLayoutMk cId="0" sldId="2147483660"/>
              <ac:picMk id="8" creationId="{1BB389A6-3A86-4709-8D61-C9B3C5F326D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ECD86-FBC3-C148-9F6E-EF0F704110BB}" type="datetimeFigureOut">
              <a:rPr lang="en-US" smtClean="0"/>
              <a:t>10/21/2020</a:t>
            </a:fld>
            <a:endParaRPr lang="es-E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FDE5F-761A-834B-B6C6-6695C045B70C}" type="slidenum">
              <a:rPr lang="en-US" smtClean="0"/>
              <a:t>‹#›</a:t>
            </a:fld>
            <a:endParaRPr lang="es-ES" dirty="0"/>
          </a:p>
        </p:txBody>
      </p:sp>
    </p:spTree>
    <p:extLst>
      <p:ext uri="{BB962C8B-B14F-4D97-AF65-F5344CB8AC3E}">
        <p14:creationId xmlns:p14="http://schemas.microsoft.com/office/powerpoint/2010/main" val="42365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[Exhiba esta diapositiva mientras recibe a los participantes y distribuye la información impresa.]</a:t>
            </a:r>
          </a:p>
        </p:txBody>
      </p:sp>
      <p:sp>
        <p:nvSpPr>
          <p:cNvPr id="4" name="Slide Number Placeholder 3"/>
          <p:cNvSpPr>
            <a:spLocks noGrp="1"/>
          </p:cNvSpPr>
          <p:nvPr>
            <p:ph type="sldNum" sz="quarter" idx="10"/>
          </p:nvPr>
        </p:nvSpPr>
        <p:spPr/>
        <p:txBody>
          <a:bodyPr/>
          <a:lstStyle/>
          <a:p>
            <a:fld id="{1B2FDE5F-761A-834B-B6C6-6695C045B70C}" type="slidenum">
              <a:rPr lang="en-US" smtClean="0"/>
              <a:t>1</a:t>
            </a:fld>
            <a:endParaRPr lang="es-ES" dirty="0"/>
          </a:p>
        </p:txBody>
      </p:sp>
    </p:spTree>
    <p:extLst>
      <p:ext uri="{BB962C8B-B14F-4D97-AF65-F5344CB8AC3E}">
        <p14:creationId xmlns:p14="http://schemas.microsoft.com/office/powerpoint/2010/main" val="169936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Una sílaba es el componente más pequeño de una palabra que contiene el sonido de una vocal. Para crear el sonido de una vocal es necesario abrir la boca, así que podemos definir las sílabas que integran una palabra prestando atención a cuándo abrimos la boca al pronunciar la palabra.  ¿Cuáles son las vocales en inglés que muestra esta diapositiva?</a:t>
            </a:r>
          </a:p>
          <a:p>
            <a:endParaRPr lang="es-ES" i="1" baseline="0" dirty="0"/>
          </a:p>
          <a:p>
            <a:r>
              <a:rPr lang="es-ES" i="0" baseline="0" dirty="0"/>
              <a:t>[Permita que los participantes respondan. Proporcione usted comentarios o ayuda según sea necesario.]  </a:t>
            </a:r>
          </a:p>
          <a:p>
            <a:endParaRPr lang="es-ES" i="0" baseline="0" dirty="0"/>
          </a:p>
          <a:p>
            <a:r>
              <a:rPr lang="es-ES" i="1" baseline="0" dirty="0"/>
              <a:t>¡Así es!  Las vocales son a, e, i, o, u. Cuando ustedes dicen el nombre de la vocal, expresan uno de sus sonidos: el sonido largo. Digan conmigo los nombres de las vocales y presten atención a la forma cómo abren la boca: a, e, i, o, u.  </a:t>
            </a:r>
          </a:p>
          <a:p>
            <a:endParaRPr lang="es-ES" i="1" baseline="0" dirty="0"/>
          </a:p>
          <a:p>
            <a:r>
              <a:rPr lang="es-ES" i="0" baseline="0" dirty="0"/>
              <a:t>[Pídales a los participantes que digan con usted en voz alta los nombres de las vocales. Exagere la forma como abre la boca cada vez que exprese el sonido de una vocal larga.]</a:t>
            </a:r>
            <a:endParaRPr lang="es-ES" i="1" baseline="0" dirty="0"/>
          </a:p>
          <a:p>
            <a:endParaRPr lang="es-ES" i="1" baseline="0" dirty="0"/>
          </a:p>
          <a:p>
            <a:r>
              <a:rPr lang="es-ES" i="1" baseline="0" dirty="0"/>
              <a:t>El sonido más común que hace una vocal se conoce como su sonido corto, como, por ejemplo, el sonido de la letra /a/ al principio de la palabra “apple”. ¿Conoce alguien otra palabra en la que la letra “a” se pronuncie con el sonido corto /a/?  </a:t>
            </a:r>
          </a:p>
          <a:p>
            <a:endParaRPr lang="es-ES" i="1" baseline="0" dirty="0"/>
          </a:p>
          <a:p>
            <a:r>
              <a:rPr lang="es-ES" i="0" baseline="0" dirty="0"/>
              <a:t>[Permita que los participantes respondan. Proporcione usted comentarios o ayuda según sea necesario. Si los participantes no proveen ejemplos, mencione los siguientes: cat, fan, add]</a:t>
            </a:r>
            <a:endParaRPr lang="es-ES" i="1" baseline="0" dirty="0"/>
          </a:p>
          <a:p>
            <a:endParaRPr lang="es-ES" dirty="0"/>
          </a:p>
        </p:txBody>
      </p:sp>
      <p:sp>
        <p:nvSpPr>
          <p:cNvPr id="4" name="Slide Number Placeholder 3"/>
          <p:cNvSpPr>
            <a:spLocks noGrp="1"/>
          </p:cNvSpPr>
          <p:nvPr>
            <p:ph type="sldNum" sz="quarter" idx="10"/>
          </p:nvPr>
        </p:nvSpPr>
        <p:spPr/>
        <p:txBody>
          <a:bodyPr/>
          <a:lstStyle/>
          <a:p>
            <a:fld id="{1B2FDE5F-761A-834B-B6C6-6695C045B70C}" type="slidenum">
              <a:rPr lang="en-US" smtClean="0"/>
              <a:t>10</a:t>
            </a:fld>
            <a:endParaRPr lang="es-ES" dirty="0"/>
          </a:p>
        </p:txBody>
      </p:sp>
    </p:spTree>
    <p:extLst>
      <p:ext uri="{BB962C8B-B14F-4D97-AF65-F5344CB8AC3E}">
        <p14:creationId xmlns:p14="http://schemas.microsoft.com/office/powerpoint/2010/main" val="22563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Conocer cómo suenan las vocales es la clave para comprender las sílabas que tienen las palabras en inglés, inclusive palabras cortas o fáciles.  Digamos en voz alta la primera palabra que tiene esta diapositiva: cup.  Repitan conmigo la palabra “cup”: cup. ¿En qué momento abrieron la boca? </a:t>
            </a:r>
            <a:endParaRPr lang="es-ES" i="0" baseline="0" dirty="0"/>
          </a:p>
          <a:p>
            <a:endParaRPr lang="es-ES" i="0" baseline="0" dirty="0"/>
          </a:p>
          <a:p>
            <a:r>
              <a:rPr lang="es-ES" i="0" baseline="0" dirty="0"/>
              <a:t>[Permita que los participantes respondan.]</a:t>
            </a:r>
          </a:p>
          <a:p>
            <a:endParaRPr lang="es-ES" i="0" baseline="0" dirty="0"/>
          </a:p>
          <a:p>
            <a:r>
              <a:rPr lang="es-ES" i="1" baseline="0" dirty="0"/>
              <a:t>¡Así es! La abrieron cuando expresaron el sonido de la vocal “uh” en medio de la palabra. ¿Fue ese el único sonido de vocal en la palabra? </a:t>
            </a:r>
          </a:p>
          <a:p>
            <a:endParaRPr lang="es-ES" i="1" baseline="0" dirty="0"/>
          </a:p>
          <a:p>
            <a:r>
              <a:rPr lang="es-ES" i="0" baseline="0" dirty="0"/>
              <a:t>[Permita que los participantes respondan.]</a:t>
            </a:r>
          </a:p>
          <a:p>
            <a:endParaRPr lang="es-ES" i="0" baseline="0" dirty="0"/>
          </a:p>
          <a:p>
            <a:r>
              <a:rPr lang="es-ES" i="1" baseline="0" dirty="0"/>
              <a:t>¡Así es! El sonido “uh” fue el único sonido de vocal en la palabra.  Tuvieron que abrir la boca una sola vez para emitir el sonido de esa única vocal, así que esta palabra tiene una sola sílaba.</a:t>
            </a:r>
          </a:p>
          <a:p>
            <a:endParaRPr lang="es-ES" i="1" baseline="0" dirty="0"/>
          </a:p>
          <a:p>
            <a:r>
              <a:rPr lang="es-ES" i="1" baseline="0" dirty="0"/>
              <a:t>Ahora repitan conmigo la palabra “pencil” y presten atención a cuándo abren la boca. ¿Listos?  Digan: pencil. ¿Cuántas veces tuvieron que abrir la boca?  </a:t>
            </a:r>
          </a:p>
          <a:p>
            <a:endParaRPr lang="es-ES" i="1" baseline="0" dirty="0"/>
          </a:p>
          <a:p>
            <a:r>
              <a:rPr lang="es-ES" i="0" baseline="0" dirty="0"/>
              <a:t>[Permita que los participantes respondan. Si lo considera necesario, exagere la forma como abre la boca cuando exprese el sonido de las vocales en “pencil”.]</a:t>
            </a:r>
          </a:p>
          <a:p>
            <a:endParaRPr lang="es-ES" i="0" baseline="0" dirty="0"/>
          </a:p>
          <a:p>
            <a:r>
              <a:rPr lang="es-ES" i="1" baseline="0" dirty="0"/>
              <a:t>¡Así es! Se abrió dos veces: una vez cuando emitieron el sonido ”eh” en ”pen” y una segunda vez cuando emitieron el sonido ”ih” en “cil”. Si abrieron la boca dos veces, significa que la palabra tiene dos sonidos de vocales. Por lo tanto, ¿cuántas sílabas tiene la palabra “pencil”?</a:t>
            </a:r>
          </a:p>
          <a:p>
            <a:endParaRPr lang="es-ES" i="1" baseline="0" dirty="0"/>
          </a:p>
          <a:p>
            <a:r>
              <a:rPr lang="es-ES" i="0" baseline="0" dirty="0"/>
              <a:t>[Permita que los participantes respondan.]</a:t>
            </a:r>
          </a:p>
          <a:p>
            <a:endParaRPr lang="es-ES" i="0" baseline="0" dirty="0"/>
          </a:p>
          <a:p>
            <a:r>
              <a:rPr lang="es-ES" i="1" baseline="0" dirty="0"/>
              <a:t>¡Así es! “Pencil” tiene dos sílabas, “pen – cil”.</a:t>
            </a:r>
          </a:p>
          <a:p>
            <a:endParaRPr lang="es-ES" i="1" baseline="0" dirty="0"/>
          </a:p>
        </p:txBody>
      </p:sp>
      <p:sp>
        <p:nvSpPr>
          <p:cNvPr id="4" name="Slide Number Placeholder 3"/>
          <p:cNvSpPr>
            <a:spLocks noGrp="1"/>
          </p:cNvSpPr>
          <p:nvPr>
            <p:ph type="sldNum" sz="quarter" idx="10"/>
          </p:nvPr>
        </p:nvSpPr>
        <p:spPr/>
        <p:txBody>
          <a:bodyPr/>
          <a:lstStyle/>
          <a:p>
            <a:fld id="{1B2FDE5F-761A-834B-B6C6-6695C045B70C}" type="slidenum">
              <a:rPr lang="en-US" smtClean="0"/>
              <a:t>11</a:t>
            </a:fld>
            <a:endParaRPr lang="es-ES" dirty="0"/>
          </a:p>
        </p:txBody>
      </p:sp>
    </p:spTree>
    <p:extLst>
      <p:ext uri="{BB962C8B-B14F-4D97-AF65-F5344CB8AC3E}">
        <p14:creationId xmlns:p14="http://schemas.microsoft.com/office/powerpoint/2010/main" val="146789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Ahora que conocen algo sobre cómo funcionan las sílabas en las palabras del idioma inglés, examinemos los diferentes tipos de sílabas.</a:t>
            </a:r>
          </a:p>
          <a:p>
            <a:endParaRPr lang="es-ES" i="1" dirty="0"/>
          </a:p>
          <a:p>
            <a:r>
              <a:rPr lang="es-ES" i="1" dirty="0"/>
              <a:t>Hay seis tipo básicos de sílabas en el idioma inglés. Esta diapositiva muestra el nombre de cada tipo, junto con una palabra de ejemplo.  </a:t>
            </a:r>
          </a:p>
          <a:p>
            <a:endParaRPr lang="es-ES" i="1" baseline="0" dirty="0"/>
          </a:p>
          <a:p>
            <a:r>
              <a:rPr lang="es-ES" i="0" baseline="0" dirty="0"/>
              <a:t>[Si lo considera apropiado, lea los nombres de los tipos de sílabas y diga las palabras de ejemplo.]</a:t>
            </a:r>
          </a:p>
          <a:p>
            <a:endParaRPr lang="es-ES" i="1" baseline="0" dirty="0"/>
          </a:p>
          <a:p>
            <a:r>
              <a:rPr lang="es-ES" i="1" baseline="0" dirty="0"/>
              <a:t>Hay dos razones por las cuales los tipos de sílabas son importantes para la lectura de palabras.</a:t>
            </a:r>
          </a:p>
        </p:txBody>
      </p:sp>
      <p:sp>
        <p:nvSpPr>
          <p:cNvPr id="4" name="Slide Number Placeholder 3"/>
          <p:cNvSpPr>
            <a:spLocks noGrp="1"/>
          </p:cNvSpPr>
          <p:nvPr>
            <p:ph type="sldNum" sz="quarter" idx="10"/>
          </p:nvPr>
        </p:nvSpPr>
        <p:spPr/>
        <p:txBody>
          <a:bodyPr/>
          <a:lstStyle/>
          <a:p>
            <a:fld id="{1B2FDE5F-761A-834B-B6C6-6695C045B70C}" type="slidenum">
              <a:rPr lang="en-US" smtClean="0"/>
              <a:t>12</a:t>
            </a:fld>
            <a:endParaRPr lang="es-ES" dirty="0"/>
          </a:p>
        </p:txBody>
      </p:sp>
    </p:spTree>
    <p:extLst>
      <p:ext uri="{BB962C8B-B14F-4D97-AF65-F5344CB8AC3E}">
        <p14:creationId xmlns:p14="http://schemas.microsoft.com/office/powerpoint/2010/main" val="206319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En primer lugar, el tipo de sílaba nos ayuda a determinar cómo decir o pronunciar la vocal que contiene la palabra.  Las vocales en el idioma inglés tienen muchos sonidos diferentes. Debido a esto puede ser difícil saber cómo pronunciar una palabra que se desconoce. Los estudiantes cuyo idioma materno no es el inglés, así como los que tienen problemas de aprendizaje, tienden a cometer más errores al pronunciar las vocales de las palabras.  </a:t>
            </a:r>
          </a:p>
          <a:p>
            <a:endParaRPr lang="es-ES" i="1" baseline="0" dirty="0"/>
          </a:p>
          <a:p>
            <a:r>
              <a:rPr lang="es-ES" i="1" baseline="0" dirty="0"/>
              <a:t>Conocer el tipo de sílaba ayuda a adivinar qué sonido debemos emitir.  Esta diapositiva muestra el sonido de vocal que corresponde a cada tipo de sílaba.</a:t>
            </a:r>
          </a:p>
          <a:p>
            <a:endParaRPr lang="es-ES"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i="0" baseline="0" dirty="0"/>
              <a:t>[Si lo considera apropiado, señale el sonido de la vocal corta, larga o controlada por la letra “r” (así como el sonido controlado por la consonante “le”) en cada una de las palabras de ejemplo con los tipos de sílabas que están en el lado izquierdo de la diapositiva.]</a:t>
            </a:r>
          </a:p>
        </p:txBody>
      </p:sp>
      <p:sp>
        <p:nvSpPr>
          <p:cNvPr id="4" name="Slide Number Placeholder 3"/>
          <p:cNvSpPr>
            <a:spLocks noGrp="1"/>
          </p:cNvSpPr>
          <p:nvPr>
            <p:ph type="sldNum" sz="quarter" idx="10"/>
          </p:nvPr>
        </p:nvSpPr>
        <p:spPr/>
        <p:txBody>
          <a:bodyPr/>
          <a:lstStyle/>
          <a:p>
            <a:fld id="{1B2FDE5F-761A-834B-B6C6-6695C045B70C}" type="slidenum">
              <a:rPr lang="en-US" smtClean="0"/>
              <a:t>13</a:t>
            </a:fld>
            <a:endParaRPr lang="es-ES" dirty="0"/>
          </a:p>
        </p:txBody>
      </p:sp>
    </p:spTree>
    <p:extLst>
      <p:ext uri="{BB962C8B-B14F-4D97-AF65-F5344CB8AC3E}">
        <p14:creationId xmlns:p14="http://schemas.microsoft.com/office/powerpoint/2010/main" val="428213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La segunda razón por la cual los tipos de sílabas son importantes para leer palabras es que ayudan a separar palabras largas en componentes que se pueden decir o pronunciar.</a:t>
            </a:r>
          </a:p>
          <a:p>
            <a:endParaRPr lang="es-ES" i="1" baseline="0" dirty="0"/>
          </a:p>
          <a:p>
            <a:r>
              <a:rPr lang="es-ES" i="1" baseline="0" dirty="0"/>
              <a:t>La palabra en esta diapositiva se extrajo del párrafo de matemáticas que leí anteriormente. Era una de las palabras largas y difíciles que podrían hacer que los estudiantes de la escuela intermedia paren de leer o prefieran saltarse la palabra sin intentar leerla. Sin embargo, la palabra puede separarse en sílabas individuales, tal como muestran las piezas del rompecabezas. Veamos cómo se hace esto para que puedan recordar a sus hijos a hacerlo cuando estén leyendo o haciendo sus tareas escolares.</a:t>
            </a:r>
          </a:p>
          <a:p>
            <a:endParaRPr lang="es-ES" i="1" baseline="0" dirty="0"/>
          </a:p>
          <a:p>
            <a:r>
              <a:rPr lang="es-ES" i="1" baseline="0" dirty="0"/>
              <a:t>Para comenzar a separar la palabra, los estudiantes deben buscar las vocales que contiene ya que cada sílaba debe tener un sonido de vocal.  A veces se necesitan dos letras vocales para emitir el sonido de una vocal, así que el componente podría contener más de una letra vocal.  Pero en esta palabra, cada componente tiene una sola vocal. </a:t>
            </a:r>
          </a:p>
          <a:p>
            <a:endParaRPr lang="es-ES" i="1" baseline="0" dirty="0"/>
          </a:p>
          <a:p>
            <a:r>
              <a:rPr lang="es-ES" i="0" baseline="0" dirty="0"/>
              <a:t>[Señale las vocales.]</a:t>
            </a:r>
            <a:endParaRPr lang="es-ES" i="1" baseline="0" dirty="0"/>
          </a:p>
          <a:p>
            <a:endParaRPr lang="es-ES" i="1" baseline="0" dirty="0"/>
          </a:p>
          <a:p>
            <a:r>
              <a:rPr lang="es-ES" i="1" baseline="0" dirty="0"/>
              <a:t>Después de separar la palabra en sílabas, cada componente se puede decir o pronunciar utilizando la clave que el tipo de sílaba nos da sobre el sonido de la vocal. Después, los componentes se pueden unir para pronunciar la palabra completa. Escuchen mientras demuestro esto.</a:t>
            </a:r>
          </a:p>
          <a:p>
            <a:endParaRPr lang="es-ES" i="1" baseline="0" dirty="0"/>
          </a:p>
          <a:p>
            <a:r>
              <a:rPr lang="es-ES" i="0" baseline="0" dirty="0"/>
              <a:t>[Pronuncie cada componente de la palabra y únalas después para decir la palabra completa.]</a:t>
            </a:r>
          </a:p>
        </p:txBody>
      </p:sp>
      <p:sp>
        <p:nvSpPr>
          <p:cNvPr id="4" name="Slide Number Placeholder 3"/>
          <p:cNvSpPr>
            <a:spLocks noGrp="1"/>
          </p:cNvSpPr>
          <p:nvPr>
            <p:ph type="sldNum" sz="quarter" idx="10"/>
          </p:nvPr>
        </p:nvSpPr>
        <p:spPr/>
        <p:txBody>
          <a:bodyPr/>
          <a:lstStyle/>
          <a:p>
            <a:fld id="{1B2FDE5F-761A-834B-B6C6-6695C045B70C}" type="slidenum">
              <a:rPr lang="en-US" smtClean="0"/>
              <a:t>14</a:t>
            </a:fld>
            <a:endParaRPr lang="es-ES" dirty="0"/>
          </a:p>
        </p:txBody>
      </p:sp>
    </p:spTree>
    <p:extLst>
      <p:ext uri="{BB962C8B-B14F-4D97-AF65-F5344CB8AC3E}">
        <p14:creationId xmlns:p14="http://schemas.microsoft.com/office/powerpoint/2010/main" val="826338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0" baseline="0" dirty="0"/>
              <a:t>[¡NO diga en voz alta la palabra que está en esta diapositiva!]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i="0" baseline="0" dirty="0"/>
          </a:p>
          <a:p>
            <a:r>
              <a:rPr lang="es-ES" i="1" baseline="0" dirty="0"/>
              <a:t>Intenten separar una palabra en componentes que pueden decir o pronunciar.  La palabra en esta diapositiva se extrajo de un libro de texto de estudios sociales de la escuela intermedia.</a:t>
            </a:r>
            <a:r>
              <a:rPr lang="es-ES" dirty="0"/>
              <a:t> </a:t>
            </a:r>
            <a:r>
              <a:rPr lang="es-ES" i="1" baseline="0" dirty="0"/>
              <a:t>Vean si pueden usar las vocales para hallar las sílabas en la palabra. Trabajen con la persona que está sentada a su lado para separar esta palabra en componentes que se puedan pronunciar. Si tienen dudas, pueden usar el material impreso que muestra los seis tipos de sílabas.</a:t>
            </a:r>
          </a:p>
          <a:p>
            <a:endParaRPr lang="es-ES" i="1" baseline="0" dirty="0"/>
          </a:p>
          <a:p>
            <a:r>
              <a:rPr lang="es-ES" i="0" baseline="0" dirty="0"/>
              <a:t>[Conceda hasta 1 minuto a los participantes para que separen la palabra en sílabas. Obsérvelos y ofrezca su ayuda si lo considera necesario. No es necesario que los participantes hagan la separación en sílabas de manera precisa. No corrija las separaciones a menos que no tengan ningún sentido al intentar pronunciar los componentes y la palabra.  Cuando haya transcurrido un máximo de 1 minuto, diríjase a todo el grupo. Pídales a los participantes que compartan sus ideas sobre cómo separar la palabra en sus componentes. Cuando sea posible, pídales que escriban los componentes en una pizarra de marcadores o una cartulina.  Como alternativa, podrían escribir los componentes en papel que se proyecta a una pantalla con una cámara para documentos.]</a:t>
            </a:r>
          </a:p>
          <a:p>
            <a:endParaRPr lang="es-ES" i="1" baseline="0" dirty="0"/>
          </a:p>
          <a:p>
            <a:r>
              <a:rPr lang="es-ES" i="1" baseline="0" dirty="0"/>
              <a:t>No se preocupen si sus componentes no son idénticos a los de otras personas. Lo importante es obtener componentes que ayuden a decir o pronunciar la palabra correctamente. Si los componentes no parecen correctos cuando los unen para pronunciar la palabra completa, pueden arreglarlos.  </a:t>
            </a:r>
          </a:p>
          <a:p>
            <a:endParaRPr lang="es-ES" i="1" baseline="0" dirty="0"/>
          </a:p>
          <a:p>
            <a:r>
              <a:rPr lang="es-ES" i="1" baseline="0" dirty="0"/>
              <a:t>Traten de leer en orden cada componente que identificaron y únanlas para pronunciar la palabra completa.</a:t>
            </a:r>
          </a:p>
          <a:p>
            <a:endParaRPr lang="es-ES" i="1" baseline="0" dirty="0"/>
          </a:p>
          <a:p>
            <a:r>
              <a:rPr lang="es-ES" i="0" baseline="0" dirty="0"/>
              <a:t>[Solicite que un voluntario haga esto utilizando los componentes de la palabra que ha identificado. Ofrezca su ayuda si lo considera necesario.]</a:t>
            </a:r>
          </a:p>
        </p:txBody>
      </p:sp>
      <p:sp>
        <p:nvSpPr>
          <p:cNvPr id="4" name="Slide Number Placeholder 3"/>
          <p:cNvSpPr>
            <a:spLocks noGrp="1"/>
          </p:cNvSpPr>
          <p:nvPr>
            <p:ph type="sldNum" sz="quarter" idx="10"/>
          </p:nvPr>
        </p:nvSpPr>
        <p:spPr/>
        <p:txBody>
          <a:bodyPr/>
          <a:lstStyle/>
          <a:p>
            <a:fld id="{1B2FDE5F-761A-834B-B6C6-6695C045B70C}" type="slidenum">
              <a:rPr lang="en-US" smtClean="0"/>
              <a:t>15</a:t>
            </a:fld>
            <a:endParaRPr lang="es-ES" dirty="0"/>
          </a:p>
        </p:txBody>
      </p:sp>
    </p:spTree>
    <p:extLst>
      <p:ext uri="{BB962C8B-B14F-4D97-AF65-F5344CB8AC3E}">
        <p14:creationId xmlns:p14="http://schemas.microsoft.com/office/powerpoint/2010/main" val="723931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[Muestre esta diapositiva después de que los participantes hayan expresado sus ideas. Si los participantes ya han ofrecido las sugerencias que se indican aquí, muestre la diapositiva y reconozca que refleja lo que han expresado. En caso contrario, dé la explicación que se muestra a continuación.]</a:t>
            </a:r>
            <a:endParaRPr lang="es-ES" i="0" baseline="0" dirty="0"/>
          </a:p>
          <a:p>
            <a:endParaRPr lang="es-ES" i="1" baseline="0" dirty="0"/>
          </a:p>
          <a:p>
            <a:r>
              <a:rPr lang="es-ES" i="1" baseline="0" dirty="0"/>
              <a:t>Esta palabra tiene tres sílabas. Las sílabas nos ofrecen claves sobre el sonido de la vocal que contiene cada una. La primera sílaba, dic, es una sílaba cerrada, así que emite el sonido breve “ih”. La segunda sílaba, ta, es una sílaba abierta, así que emite el sonido largo “ey”. La tercera sílaba, tor, es una sílaba controlada por la letra “r”, así que emite el sonido especial que suena principalmente como “rrr”.</a:t>
            </a:r>
          </a:p>
          <a:p>
            <a:endParaRPr lang="es-ES" i="1" baseline="0" dirty="0"/>
          </a:p>
          <a:p>
            <a:r>
              <a:rPr lang="es-ES" i="1" baseline="0" dirty="0"/>
              <a:t>Una vez que hayamos podido pronunciar los componentes, podremos unirlos para decir la palabra completa: dic-ta-tor, dictator.</a:t>
            </a:r>
          </a:p>
        </p:txBody>
      </p:sp>
      <p:sp>
        <p:nvSpPr>
          <p:cNvPr id="4" name="Slide Number Placeholder 3"/>
          <p:cNvSpPr>
            <a:spLocks noGrp="1"/>
          </p:cNvSpPr>
          <p:nvPr>
            <p:ph type="sldNum" sz="quarter" idx="10"/>
          </p:nvPr>
        </p:nvSpPr>
        <p:spPr/>
        <p:txBody>
          <a:bodyPr/>
          <a:lstStyle/>
          <a:p>
            <a:fld id="{1B2FDE5F-761A-834B-B6C6-6695C045B70C}" type="slidenum">
              <a:rPr lang="en-US" smtClean="0"/>
              <a:t>16</a:t>
            </a:fld>
            <a:endParaRPr lang="es-ES" dirty="0"/>
          </a:p>
        </p:txBody>
      </p:sp>
    </p:spTree>
    <p:extLst>
      <p:ext uri="{BB962C8B-B14F-4D97-AF65-F5344CB8AC3E}">
        <p14:creationId xmlns:p14="http://schemas.microsoft.com/office/powerpoint/2010/main" val="1084707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Hemos estado estudiando la primera parte de lo que se requiere para ser un buen lector: identificación de palabras. Nos hemos concentrado en apenas dos de las tres destrezas en esta parte. La ortografía es un poco más difícil, pero puede ayudar a los estudiantes del idioma inglés y a los estudiantes que tienen problemas de aprendizaje que todavía se esfuerzan para decir o pronunciar palabras.</a:t>
            </a:r>
          </a:p>
          <a:p>
            <a:endParaRPr lang="es-ES" i="1" baseline="0" dirty="0"/>
          </a:p>
          <a:p>
            <a:r>
              <a:rPr lang="es-ES" i="1" baseline="0" dirty="0"/>
              <a:t>Es importante recordar que utilizamos las destrezas que hemos estado aprendiendo hoy para realmente leer libros. Es decir, no queremos que los estudiantes aprenden estas destrezas con el único fin de jugar con palabras individuales. Aprendemos las destrezas de identificar tipos de sílabas y de separar las palabras en componentes a fin de descifrar las palabras largas y difíciles que vemos cuando leemos libros y otros materiales. De hecho, es importante practicar estas destrezas utilizando muchos libros diferentes.</a:t>
            </a:r>
            <a:r>
              <a:rPr lang="es-ES" dirty="0"/>
              <a:t> </a:t>
            </a:r>
          </a:p>
          <a:p>
            <a:endParaRPr lang="es-ES" i="1" baseline="0" dirty="0"/>
          </a:p>
          <a:p>
            <a:r>
              <a:rPr lang="es-ES" i="1" baseline="0" dirty="0"/>
              <a:t>Esta imagen nos muestra que la base para que un estudiante se convierta en un buen lector es pasar mucho tiempo mirando materiales impresos. Ustedes pueden ayudar a sus hijos alentándolos a leer en casa y pidiéndoles que les enseñen cómo descifran algunas de las palabras largas y difíciles en su salón de clases y sus tareas escolares</a:t>
            </a:r>
            <a:r>
              <a:rPr lang="es-ES" i="1" strike="noStrike" baseline="0" dirty="0"/>
              <a:t>.</a:t>
            </a:r>
            <a:r>
              <a:rPr lang="es-ES" i="1" baseline="0" dirty="0"/>
              <a:t> Piensen por un momento en qué harán cuando verifiquen cómo sus hijos están leyendo palabras largas en sus libros.</a:t>
            </a:r>
          </a:p>
          <a:p>
            <a:endParaRPr lang="es-ES" i="1" baseline="0" dirty="0"/>
          </a:p>
          <a:p>
            <a:r>
              <a:rPr lang="es-ES" i="0" baseline="0" dirty="0"/>
              <a:t>[Conceda a los participantes de 10 a 15 segundos para pensar. Después, pida que alguien explique los pasos que seguiría para ayudar a su hijo o hija a leer palabras largas.]</a:t>
            </a:r>
          </a:p>
        </p:txBody>
      </p:sp>
      <p:sp>
        <p:nvSpPr>
          <p:cNvPr id="4" name="Slide Number Placeholder 3"/>
          <p:cNvSpPr>
            <a:spLocks noGrp="1"/>
          </p:cNvSpPr>
          <p:nvPr>
            <p:ph type="sldNum" sz="quarter" idx="10"/>
          </p:nvPr>
        </p:nvSpPr>
        <p:spPr/>
        <p:txBody>
          <a:bodyPr/>
          <a:lstStyle/>
          <a:p>
            <a:fld id="{1B2FDE5F-761A-834B-B6C6-6695C045B70C}" type="slidenum">
              <a:rPr lang="en-US" smtClean="0"/>
              <a:t>17</a:t>
            </a:fld>
            <a:endParaRPr lang="es-ES" dirty="0"/>
          </a:p>
        </p:txBody>
      </p:sp>
    </p:spTree>
    <p:extLst>
      <p:ext uri="{BB962C8B-B14F-4D97-AF65-F5344CB8AC3E}">
        <p14:creationId xmlns:p14="http://schemas.microsoft.com/office/powerpoint/2010/main" val="116559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[Muestre esta diapositiva después de que los participantes hayan expresado sus ideas.]</a:t>
            </a:r>
            <a:endParaRPr lang="es-ES" i="0" baseline="0" dirty="0"/>
          </a:p>
          <a:p>
            <a:endParaRPr lang="es-ES" dirty="0"/>
          </a:p>
          <a:p>
            <a:r>
              <a:rPr lang="es-ES" i="1" dirty="0"/>
              <a:t>Ustedes pueden ayudar a sus hijos siguiendo estos seis pasos para determinar cómo decir o pronunciar las palabras largas en sus libros. </a:t>
            </a:r>
            <a:r>
              <a:rPr lang="es-ES" i="1" baseline="0" dirty="0"/>
              <a:t> </a:t>
            </a:r>
            <a:r>
              <a:rPr lang="es-ES" i="1" dirty="0"/>
              <a:t>Los pasos son iguales a los que utilizamos cuando practicamos las palabras “congruent” y “dictator”.</a:t>
            </a:r>
          </a:p>
          <a:p>
            <a:endParaRPr lang="es-ES" i="1" baseline="0" dirty="0"/>
          </a:p>
          <a:p>
            <a:r>
              <a:rPr lang="es-ES" i="0" baseline="0" dirty="0"/>
              <a:t>[Lea en voz alta cada paso de la diapositiva. Si lo considera necesario, explique nuevamente cómo empleó los pasos en las diapositivas 14 y 16.]</a:t>
            </a:r>
            <a:endParaRPr lang="es-ES" i="0" dirty="0"/>
          </a:p>
        </p:txBody>
      </p:sp>
      <p:sp>
        <p:nvSpPr>
          <p:cNvPr id="4" name="Slide Number Placeholder 3"/>
          <p:cNvSpPr>
            <a:spLocks noGrp="1"/>
          </p:cNvSpPr>
          <p:nvPr>
            <p:ph type="sldNum" sz="quarter" idx="10"/>
          </p:nvPr>
        </p:nvSpPr>
        <p:spPr/>
        <p:txBody>
          <a:bodyPr/>
          <a:lstStyle/>
          <a:p>
            <a:fld id="{1B2FDE5F-761A-834B-B6C6-6695C045B70C}" type="slidenum">
              <a:rPr lang="en-US" smtClean="0"/>
              <a:t>18</a:t>
            </a:fld>
            <a:endParaRPr lang="es-ES" dirty="0"/>
          </a:p>
        </p:txBody>
      </p:sp>
    </p:spTree>
    <p:extLst>
      <p:ext uri="{BB962C8B-B14F-4D97-AF65-F5344CB8AC3E}">
        <p14:creationId xmlns:p14="http://schemas.microsoft.com/office/powerpoint/2010/main" val="779032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0" baseline="0" dirty="0"/>
              <a:t>[Ofrezca a los participantes la oportunidad de hacer preguntas. Considere ofrecerles su información de contacto, o la de otra persona que participe en los talleres familiares, por si se les ocurren otras preguntas más adelante].</a:t>
            </a:r>
          </a:p>
          <a:p>
            <a:endParaRPr lang="es-ES" i="1" baseline="0" dirty="0"/>
          </a:p>
          <a:p>
            <a:r>
              <a:rPr lang="es-ES" i="1" baseline="0" dirty="0"/>
              <a:t>En otros talleres se explicará más a fondo las estrategias de lectura específicas que sus hijos están aprendiendo mientras leen sus libros de texto y otros materiales escolares. Si ustedes comprenden mejor lo que se pide que ellos hagan, podrán responder preguntas para ayudarles a completar sus tareas escolares. </a:t>
            </a:r>
          </a:p>
          <a:p>
            <a:endParaRPr lang="es-ES" i="1" baseline="0" dirty="0"/>
          </a:p>
          <a:p>
            <a:r>
              <a:rPr lang="es-ES" i="0" baseline="0" dirty="0"/>
              <a:t>[Agradezca a los participantes por su asistencia e infórmeles cuándo y dónde se realizará la próxima sesión. Considere entregarles material impreso con los títulos utilizados en la sesión, así como sus fechas, horas y localidades].</a:t>
            </a:r>
          </a:p>
        </p:txBody>
      </p:sp>
      <p:sp>
        <p:nvSpPr>
          <p:cNvPr id="4" name="Slide Number Placeholder 3"/>
          <p:cNvSpPr>
            <a:spLocks noGrp="1"/>
          </p:cNvSpPr>
          <p:nvPr>
            <p:ph type="sldNum" sz="quarter" idx="10"/>
          </p:nvPr>
        </p:nvSpPr>
        <p:spPr/>
        <p:txBody>
          <a:bodyPr/>
          <a:lstStyle/>
          <a:p>
            <a:fld id="{1B2FDE5F-761A-834B-B6C6-6695C045B70C}" type="slidenum">
              <a:rPr lang="en-US" smtClean="0"/>
              <a:t>19</a:t>
            </a:fld>
            <a:endParaRPr lang="es-ES" dirty="0"/>
          </a:p>
        </p:txBody>
      </p:sp>
    </p:spTree>
    <p:extLst>
      <p:ext uri="{BB962C8B-B14F-4D97-AF65-F5344CB8AC3E}">
        <p14:creationId xmlns:p14="http://schemas.microsoft.com/office/powerpoint/2010/main" val="1104444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Hoy hablaremos sobre los tipos de palabras que contienen los libros que deben leer los estudiantes de la escuela intermedia para sus clases.  Estas palabras tienden a ser muy largas o tienen muchos componentes. Estos componentes se llaman sílabas, de manera que las palabras largas tienen más de una sílaba. Son palabras de múltiples sílabas. Los estudiantes rinden mejor cuando aprenden una estrategia para leer estas palabras. </a:t>
            </a:r>
          </a:p>
        </p:txBody>
      </p:sp>
      <p:sp>
        <p:nvSpPr>
          <p:cNvPr id="4" name="Slide Number Placeholder 3"/>
          <p:cNvSpPr>
            <a:spLocks noGrp="1"/>
          </p:cNvSpPr>
          <p:nvPr>
            <p:ph type="sldNum" sz="quarter" idx="10"/>
          </p:nvPr>
        </p:nvSpPr>
        <p:spPr/>
        <p:txBody>
          <a:bodyPr/>
          <a:lstStyle/>
          <a:p>
            <a:fld id="{1B2FDE5F-761A-834B-B6C6-6695C045B70C}" type="slidenum">
              <a:rPr lang="en-US" smtClean="0"/>
              <a:t>2</a:t>
            </a:fld>
            <a:endParaRPr lang="es-ES" dirty="0"/>
          </a:p>
        </p:txBody>
      </p:sp>
    </p:spTree>
    <p:extLst>
      <p:ext uri="{BB962C8B-B14F-4D97-AF65-F5344CB8AC3E}">
        <p14:creationId xmlns:p14="http://schemas.microsoft.com/office/powerpoint/2010/main" val="534779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20</a:t>
            </a:fld>
            <a:endParaRPr lang="en-US"/>
          </a:p>
        </p:txBody>
      </p:sp>
    </p:spTree>
    <p:extLst>
      <p:ext uri="{BB962C8B-B14F-4D97-AF65-F5344CB8AC3E}">
        <p14:creationId xmlns:p14="http://schemas.microsoft.com/office/powerpoint/2010/main" val="306038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dirty="0"/>
              <a:t>Les voy a leer en voz alta las oraciones que están en cada cuadro. Cada cuadro consta de tres oraciones solamente que hemos extraído de dos libros diferentes. Los componentes de los libros que vemos en los cuadros pueden llamarse “párrafos”.  Mientras leo, quiero que piensen qué hace que estos dos párrafos sean diferentes. ¿Qué notan en las palabras que contiene cada uno? </a:t>
            </a:r>
            <a:r>
              <a:rPr lang="es-ES" i="1" baseline="0" dirty="0"/>
              <a:t> </a:t>
            </a:r>
            <a:r>
              <a:rPr lang="es-ES" i="1" dirty="0"/>
              <a:t>¿Qué notan en las oraciones que contiene cada uno?</a:t>
            </a:r>
          </a:p>
          <a:p>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[Lea los párrafos a los participantes de manera expresiva y a una velocidad apropiada. Cuando termine, conceda 30 segundos para que piensen en qué hace que cada pasaje sea diferente. Repita las preguntas: </a:t>
            </a:r>
            <a:r>
              <a:rPr lang="es-ES" i="1" dirty="0"/>
              <a:t>¿Qué notan en las palabras que contiene cada párrafo?  ¿Qué notan en las oraciones que contiene cada párrafo?</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[Cuando hayan tenido tiempo de pensar, pídales que compartan sus ideas sobre las diferencias que hay entre las palabras y las oraciones en ambos párrafos].</a:t>
            </a:r>
          </a:p>
          <a:p>
            <a:endParaRPr lang="es-ES" baseline="0" dirty="0"/>
          </a:p>
          <a:p>
            <a:endParaRPr lang="es-ES" dirty="0"/>
          </a:p>
        </p:txBody>
      </p:sp>
      <p:sp>
        <p:nvSpPr>
          <p:cNvPr id="4" name="Slide Number Placeholder 3"/>
          <p:cNvSpPr>
            <a:spLocks noGrp="1"/>
          </p:cNvSpPr>
          <p:nvPr>
            <p:ph type="sldNum" sz="quarter" idx="10"/>
          </p:nvPr>
        </p:nvSpPr>
        <p:spPr/>
        <p:txBody>
          <a:bodyPr/>
          <a:lstStyle/>
          <a:p>
            <a:fld id="{1B2FDE5F-761A-834B-B6C6-6695C045B70C}" type="slidenum">
              <a:rPr lang="en-US" smtClean="0"/>
              <a:t>3</a:t>
            </a:fld>
            <a:endParaRPr lang="es-ES" dirty="0"/>
          </a:p>
        </p:txBody>
      </p:sp>
    </p:spTree>
    <p:extLst>
      <p:ext uri="{BB962C8B-B14F-4D97-AF65-F5344CB8AC3E}">
        <p14:creationId xmlns:p14="http://schemas.microsoft.com/office/powerpoint/2010/main" val="69728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[Muestre esta diapositiva después de que los participantes hayan expresado sus ideas. Si los participantes ya han ofrecido las sugerencias que se indican aquí, muestre la diapositiva y reconozca que refleja lo que han expresado. En caso contrario, dé la explicación que se muestra a continuación.]</a:t>
            </a:r>
            <a:endParaRPr lang="es-ES" i="1" dirty="0"/>
          </a:p>
          <a:p>
            <a:endParaRPr lang="es-ES" dirty="0"/>
          </a:p>
          <a:p>
            <a:r>
              <a:rPr lang="es-ES" i="1" dirty="0"/>
              <a:t>Comencemos con el párrafo que está a la izquierda de la diapositiva.  Notarán que todas las oraciones son muy cortas y constan de apenas 3 a 6 palabras cada una. Cada oración comienza de la misma manera: “Estamos pintando…”  La mayoría de las palabras representan cosas que ya conocemos o cosas que probablemente mencionaríamos al conversar con otras personas.  Incluyen palabras que representan números, tales como ”cinco”; colores, tales como “verde” y “rojo”;</a:t>
            </a:r>
            <a:r>
              <a:rPr lang="es-ES" i="1" baseline="0" dirty="0"/>
              <a:t> </a:t>
            </a:r>
            <a:r>
              <a:rPr lang="es-ES" i="1" dirty="0"/>
              <a:t>y objetos que vemos a diario, tales como “césped” y “flores”.  La mayoría de las palabras son bastante cortas, es decir, tienen 5 letras o menos.</a:t>
            </a:r>
          </a:p>
        </p:txBody>
      </p:sp>
      <p:sp>
        <p:nvSpPr>
          <p:cNvPr id="4" name="Slide Number Placeholder 3"/>
          <p:cNvSpPr>
            <a:spLocks noGrp="1"/>
          </p:cNvSpPr>
          <p:nvPr>
            <p:ph type="sldNum" sz="quarter" idx="10"/>
          </p:nvPr>
        </p:nvSpPr>
        <p:spPr/>
        <p:txBody>
          <a:bodyPr/>
          <a:lstStyle/>
          <a:p>
            <a:fld id="{1B2FDE5F-761A-834B-B6C6-6695C045B70C}" type="slidenum">
              <a:rPr lang="en-US" smtClean="0"/>
              <a:t>4</a:t>
            </a:fld>
            <a:endParaRPr lang="es-ES" dirty="0"/>
          </a:p>
        </p:txBody>
      </p:sp>
    </p:spTree>
    <p:extLst>
      <p:ext uri="{BB962C8B-B14F-4D97-AF65-F5344CB8AC3E}">
        <p14:creationId xmlns:p14="http://schemas.microsoft.com/office/powerpoint/2010/main" val="7356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Si los participantes ya han ofrecido las sugerencias que se indican aquí, muestre la diapositiva y reconozca que refleja lo que han expresado. En caso contrario, dé la explicación que se muestra a continuación.]</a:t>
            </a:r>
            <a:endParaRPr lang="es-ES" i="1" dirty="0"/>
          </a:p>
          <a:p>
            <a:endParaRPr lang="es-ES" dirty="0"/>
          </a:p>
          <a:p>
            <a:r>
              <a:rPr lang="es-ES" i="1" dirty="0"/>
              <a:t>Veamos ahora el párrafo que está a la derecha de la diapositiva.  Notarán que las oraciones son todas mucho más largas y constan de 10 a 15 palabras cada una. Las oraciones empiezan de diferentes maneras, pero todas se refieren a polígonos.</a:t>
            </a:r>
            <a:r>
              <a:rPr lang="es-ES" i="1" baseline="0" dirty="0"/>
              <a:t> </a:t>
            </a:r>
            <a:r>
              <a:rPr lang="es-ES" i="1" dirty="0"/>
              <a:t>Los polígonos no son algo de lo que conversamos usualmente con nuestros amigos. Son cosas de las que hablaríamos solamente en una clase de matemáticas. Las otras palabras también son cosas que generalmente no se mencionan afuera de la escuela, tales como “figura sencilla cerrada”, ”lados congruentes”, “ángulos congruentes” y “polígono regular”.  La mayoría de las palabras son largas, es decir, tienen 6 letras o más.</a:t>
            </a:r>
          </a:p>
        </p:txBody>
      </p:sp>
      <p:sp>
        <p:nvSpPr>
          <p:cNvPr id="4" name="Slide Number Placeholder 3"/>
          <p:cNvSpPr>
            <a:spLocks noGrp="1"/>
          </p:cNvSpPr>
          <p:nvPr>
            <p:ph type="sldNum" sz="quarter" idx="10"/>
          </p:nvPr>
        </p:nvSpPr>
        <p:spPr/>
        <p:txBody>
          <a:bodyPr/>
          <a:lstStyle/>
          <a:p>
            <a:fld id="{1B2FDE5F-761A-834B-B6C6-6695C045B70C}" type="slidenum">
              <a:rPr lang="en-US" smtClean="0"/>
              <a:t>5</a:t>
            </a:fld>
            <a:endParaRPr lang="es-ES" dirty="0"/>
          </a:p>
        </p:txBody>
      </p:sp>
    </p:spTree>
    <p:extLst>
      <p:ext uri="{BB962C8B-B14F-4D97-AF65-F5344CB8AC3E}">
        <p14:creationId xmlns:p14="http://schemas.microsoft.com/office/powerpoint/2010/main" val="182543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Después de haber leído las palabras y oraciones en cada cuadro o párrafo, ¿adivinan qué grado escolar cursará un estudiante que deba leer cada uno? Conversen con la persona que está sentada a su lado sobre el grado escolar en que piensan se leería cada uno.</a:t>
            </a:r>
          </a:p>
          <a:p>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[Conceda a los participantes un minuto para conversar sobre los grados escolares a los que corresponde cada párrafo.  Después, pida respuestas].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p:txBody>
      </p:sp>
      <p:sp>
        <p:nvSpPr>
          <p:cNvPr id="4" name="Slide Number Placeholder 3"/>
          <p:cNvSpPr>
            <a:spLocks noGrp="1"/>
          </p:cNvSpPr>
          <p:nvPr>
            <p:ph type="sldNum" sz="quarter" idx="10"/>
          </p:nvPr>
        </p:nvSpPr>
        <p:spPr/>
        <p:txBody>
          <a:bodyPr/>
          <a:lstStyle/>
          <a:p>
            <a:fld id="{1B2FDE5F-761A-834B-B6C6-6695C045B70C}" type="slidenum">
              <a:rPr lang="en-US" smtClean="0"/>
              <a:t>6</a:t>
            </a:fld>
            <a:endParaRPr lang="es-ES" dirty="0"/>
          </a:p>
        </p:txBody>
      </p:sp>
    </p:spTree>
    <p:extLst>
      <p:ext uri="{BB962C8B-B14F-4D97-AF65-F5344CB8AC3E}">
        <p14:creationId xmlns:p14="http://schemas.microsoft.com/office/powerpoint/2010/main" val="212975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[Muestre esta diapositiva después de que los participantes hayan expresado sus ideas].</a:t>
            </a:r>
            <a:endParaRPr lang="es-ES" i="1" baseline="0" dirty="0"/>
          </a:p>
          <a:p>
            <a:endParaRPr lang="es-ES" i="1" baseline="0" dirty="0"/>
          </a:p>
          <a:p>
            <a:r>
              <a:rPr lang="es-ES" i="1" baseline="0" dirty="0"/>
              <a:t>Las oraciones de la izquierda se extrajeron de un libro que probablemente leería un estudiante de primer grado. Dependiendo del estudiante y sus destrezas, podría leerlo una persona que sea un poco mayor o un poco menor.  Pero sería apropiado para lectores principiantes que cursan primer grado. Un estudiante de más edad –o incluso un adulto– que aún esté aprendiendo inglés o tenga problemas de aprendizaje, también leería este tipo de párrafo.</a:t>
            </a:r>
          </a:p>
          <a:p>
            <a:endParaRPr lang="es-ES" i="1" baseline="0" dirty="0"/>
          </a:p>
          <a:p>
            <a:r>
              <a:rPr lang="es-ES" i="1" baseline="0" dirty="0"/>
              <a:t>Las oraciones de la derecha se extrajeron de un libro que probablemente leería un estudiante en una clase de matemáticas de séptimo grado.  Dependiendo de cuándo se enseñe la geometría, podría leerlo una persona que sea un poco mayor o un poco menor. Pero sería apropiado para la mayoría de los lectores que cursan el séptimo grado de la escuela intermedia. Un estudiante de más edad que aún estuviera aprendiendo inglés o tuviera problemas de aprendizaje, consideraría que este párrafo es difícil de leer.</a:t>
            </a:r>
          </a:p>
          <a:p>
            <a:endParaRPr lang="es-ES" i="1" baseline="0" dirty="0"/>
          </a:p>
        </p:txBody>
      </p:sp>
      <p:sp>
        <p:nvSpPr>
          <p:cNvPr id="4" name="Slide Number Placeholder 3"/>
          <p:cNvSpPr>
            <a:spLocks noGrp="1"/>
          </p:cNvSpPr>
          <p:nvPr>
            <p:ph type="sldNum" sz="quarter" idx="10"/>
          </p:nvPr>
        </p:nvSpPr>
        <p:spPr/>
        <p:txBody>
          <a:bodyPr/>
          <a:lstStyle/>
          <a:p>
            <a:fld id="{1B2FDE5F-761A-834B-B6C6-6695C045B70C}" type="slidenum">
              <a:rPr lang="en-US" smtClean="0"/>
              <a:t>7</a:t>
            </a:fld>
            <a:endParaRPr lang="es-ES" dirty="0"/>
          </a:p>
        </p:txBody>
      </p:sp>
    </p:spTree>
    <p:extLst>
      <p:ext uri="{BB962C8B-B14F-4D97-AF65-F5344CB8AC3E}">
        <p14:creationId xmlns:p14="http://schemas.microsoft.com/office/powerpoint/2010/main" val="16876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i="1" baseline="0" dirty="0"/>
              <a:t>El problema es que muchos estudiantes de la escuela intermedia les resulta difícil leer las palabras que vemos en el párrafo. Cuando se encuentran con esas palabras largas y desconocidas, a menudo paran de leer o las saltan. Ni intentan leer las palabras porque les parecen demasiado complicadas. Esta diapositiva muestra qué quedaría en el párrafo después de que el estudiante se ha saltado cada una de las palabras largas y complicadas. Sería casi imposible aprender la información que contiene. Esto es lo que hacen muchos estudiantes si están aprendiendo inglés o tienen problemas de aprendizaje.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p:txBody>
      </p:sp>
      <p:sp>
        <p:nvSpPr>
          <p:cNvPr id="4" name="Slide Number Placeholder 3"/>
          <p:cNvSpPr>
            <a:spLocks noGrp="1"/>
          </p:cNvSpPr>
          <p:nvPr>
            <p:ph type="sldNum" sz="quarter" idx="10"/>
          </p:nvPr>
        </p:nvSpPr>
        <p:spPr/>
        <p:txBody>
          <a:bodyPr/>
          <a:lstStyle/>
          <a:p>
            <a:fld id="{1B2FDE5F-761A-834B-B6C6-6695C045B70C}" type="slidenum">
              <a:rPr lang="en-US" smtClean="0"/>
              <a:t>8</a:t>
            </a:fld>
            <a:endParaRPr lang="es-ES" dirty="0"/>
          </a:p>
        </p:txBody>
      </p:sp>
    </p:spTree>
    <p:extLst>
      <p:ext uri="{BB962C8B-B14F-4D97-AF65-F5344CB8AC3E}">
        <p14:creationId xmlns:p14="http://schemas.microsoft.com/office/powerpoint/2010/main" val="86903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i="1" dirty="0"/>
              <a:t>Si vinieron a nuestro primer taller para familias, recordarán esta ilustración. Muestra los tres componentes básicos que se requieren para ser un buen lector en la escuela intermedia. Hoy vamos a conversar sobre el componente de identificación de palabras. Esta parte está integrada por tres destrezas: tipos de sílabas, componentes de palabras y ortografía. Hablaremos brevemente sobre las destrezas, pero nos centraremos principalmente en tipos de sílabas y componentes de palabras. Cuando hayan aprendido esta información, podrán ayudar a sus hijos a no saltarse estas palabras largas en sus libros.</a:t>
            </a:r>
          </a:p>
        </p:txBody>
      </p:sp>
      <p:sp>
        <p:nvSpPr>
          <p:cNvPr id="4" name="Slide Number Placeholder 3"/>
          <p:cNvSpPr>
            <a:spLocks noGrp="1"/>
          </p:cNvSpPr>
          <p:nvPr>
            <p:ph type="sldNum" sz="quarter" idx="10"/>
          </p:nvPr>
        </p:nvSpPr>
        <p:spPr/>
        <p:txBody>
          <a:bodyPr/>
          <a:lstStyle/>
          <a:p>
            <a:fld id="{1B2FDE5F-761A-834B-B6C6-6695C045B70C}" type="slidenum">
              <a:rPr lang="en-US" smtClean="0"/>
              <a:t>9</a:t>
            </a:fld>
            <a:endParaRPr lang="es-ES" dirty="0"/>
          </a:p>
        </p:txBody>
      </p:sp>
    </p:spTree>
    <p:extLst>
      <p:ext uri="{BB962C8B-B14F-4D97-AF65-F5344CB8AC3E}">
        <p14:creationId xmlns:p14="http://schemas.microsoft.com/office/powerpoint/2010/main" val="836955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C5FF2F-16AC-F245-99D4-84C0F389FA3A}"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CALI Reads logo">
            <a:extLst>
              <a:ext uri="{FF2B5EF4-FFF2-40B4-BE49-F238E27FC236}">
                <a16:creationId xmlns:a16="http://schemas.microsoft.com/office/drawing/2014/main" id="{042A3DCC-A788-4E37-8489-041DF8E8FCF8}"/>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6AC03D-09C5-B540-8F9B-74F2936F83F8}"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8" name="Picture 7" descr="CALI Reads logo">
            <a:extLst>
              <a:ext uri="{FF2B5EF4-FFF2-40B4-BE49-F238E27FC236}">
                <a16:creationId xmlns:a16="http://schemas.microsoft.com/office/drawing/2014/main" id="{6B4CFA19-5829-4FB5-A68E-E33FC6242619}"/>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9FDE3-B268-504D-BDF8-F182C30D6D37}"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10" name="Picture 9" descr="CALI Reads logo">
            <a:extLst>
              <a:ext uri="{FF2B5EF4-FFF2-40B4-BE49-F238E27FC236}">
                <a16:creationId xmlns:a16="http://schemas.microsoft.com/office/drawing/2014/main" id="{44014983-15FC-48E3-9D08-2E8E44E00C6B}"/>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597782-2D55-DB44-9617-4CA7A5249E8D}"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pic>
        <p:nvPicPr>
          <p:cNvPr id="8" name="Picture 7" descr="CALI Reads logo">
            <a:extLst>
              <a:ext uri="{FF2B5EF4-FFF2-40B4-BE49-F238E27FC236}">
                <a16:creationId xmlns:a16="http://schemas.microsoft.com/office/drawing/2014/main" id="{1BB389A6-3A86-4709-8D61-C9B3C5F326D1}"/>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0FCAC-9EFE-9C48-AAF7-DA0B7CAFB351}"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CALI Reads logo">
            <a:extLst>
              <a:ext uri="{FF2B5EF4-FFF2-40B4-BE49-F238E27FC236}">
                <a16:creationId xmlns:a16="http://schemas.microsoft.com/office/drawing/2014/main" id="{8AC2DE17-46A6-43B4-BB08-C2B62EEC88C6}"/>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6F5305-3132-7B49-931F-153E02729B93}"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2" name="Picture 1" descr="CALI Reads logo">
            <a:extLst>
              <a:ext uri="{FF2B5EF4-FFF2-40B4-BE49-F238E27FC236}">
                <a16:creationId xmlns:a16="http://schemas.microsoft.com/office/drawing/2014/main" id="{33691DA7-68AB-46C9-BE56-8BBAC0738433}"/>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99A2A-6BB7-DD40-ADF4-FB4112EF7241}" type="datetime1">
              <a:rPr lang="en-US" smtClean="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pic>
        <p:nvPicPr>
          <p:cNvPr id="2" name="Picture 1" descr="CALI Reads logo">
            <a:extLst>
              <a:ext uri="{FF2B5EF4-FFF2-40B4-BE49-F238E27FC236}">
                <a16:creationId xmlns:a16="http://schemas.microsoft.com/office/drawing/2014/main" id="{C6C27972-9140-432D-B823-9AF646E9D29D}"/>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2105FA-336A-1749-9268-FB930DC6E8E8}" type="datetime1">
              <a:rPr lang="en-US" smtClean="0"/>
              <a:t>10/21/2020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pic>
        <p:nvPicPr>
          <p:cNvPr id="7" name="Picture 6" descr="CALI Reads logo">
            <a:extLst>
              <a:ext uri="{FF2B5EF4-FFF2-40B4-BE49-F238E27FC236}">
                <a16:creationId xmlns:a16="http://schemas.microsoft.com/office/drawing/2014/main" id="{4D96F35E-6238-4D7B-A7B1-60944BAB9969}"/>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9FFEA4-FA52-7148-B618-3F763100F8F2}" type="datetime1">
              <a:rPr lang="en-US" smtClean="0"/>
              <a:t>10/21/2020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Picture 1" descr="CALI Reads logo">
            <a:extLst>
              <a:ext uri="{FF2B5EF4-FFF2-40B4-BE49-F238E27FC236}">
                <a16:creationId xmlns:a16="http://schemas.microsoft.com/office/drawing/2014/main" id="{8046C3EB-B94F-4C9D-9D7F-32381E7EBBB9}"/>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434F784D-0AED-3841-A5A2-A7F90ACA7A3C}" type="datetime1">
              <a:rPr lang="en-US" smtClean="0"/>
              <a:t>10/21/2020</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pic>
        <p:nvPicPr>
          <p:cNvPr id="11" name="Picture 10" descr="CALI Reads logo">
            <a:extLst>
              <a:ext uri="{FF2B5EF4-FFF2-40B4-BE49-F238E27FC236}">
                <a16:creationId xmlns:a16="http://schemas.microsoft.com/office/drawing/2014/main" id="{32359134-9779-45AB-A322-8722BABF083E}"/>
              </a:ext>
            </a:extLst>
          </p:cNvPr>
          <p:cNvPicPr>
            <a:picLocks noChangeAspect="1"/>
          </p:cNvPicPr>
          <p:nvPr userDrawn="1"/>
        </p:nvPicPr>
        <p:blipFill>
          <a:blip r:embed="rId2"/>
          <a:stretch>
            <a:fillRect/>
          </a:stretch>
        </p:blipFill>
        <p:spPr>
          <a:xfrm>
            <a:off x="7683038" y="72839"/>
            <a:ext cx="1371600" cy="22563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265EC0-0C56-CD40-B836-A31DC1FB2A8C}"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pic>
        <p:nvPicPr>
          <p:cNvPr id="11" name="Picture 10" descr="CALI Reads logo">
            <a:extLst>
              <a:ext uri="{FF2B5EF4-FFF2-40B4-BE49-F238E27FC236}">
                <a16:creationId xmlns:a16="http://schemas.microsoft.com/office/drawing/2014/main" id="{69D0F9B4-E37F-4937-A376-C93F3F42F249}"/>
              </a:ext>
            </a:extLst>
          </p:cNvPr>
          <p:cNvPicPr>
            <a:picLocks noChangeAspect="1"/>
          </p:cNvPicPr>
          <p:nvPr userDrawn="1"/>
        </p:nvPicPr>
        <p:blipFill>
          <a:blip r:embed="rId3"/>
          <a:stretch>
            <a:fillRect/>
          </a:stretch>
        </p:blipFill>
        <p:spPr>
          <a:xfrm>
            <a:off x="7683038" y="72839"/>
            <a:ext cx="1371600" cy="22563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44A86BF-E983-C349-895F-1EB4E8953758}" type="datetime1">
              <a:rPr lang="en-US" smtClean="0"/>
              <a:t>10/21/2020</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aspdg.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s-ES" sz="6100" dirty="0"/>
              <a:t>¿Qué debemos hacer para aprender a leer palabras largas y difíciles?</a:t>
            </a:r>
          </a:p>
        </p:txBody>
      </p:sp>
      <p:sp>
        <p:nvSpPr>
          <p:cNvPr id="3" name="Subtitle 2"/>
          <p:cNvSpPr>
            <a:spLocks noGrp="1"/>
          </p:cNvSpPr>
          <p:nvPr>
            <p:ph type="subTitle" idx="1"/>
          </p:nvPr>
        </p:nvSpPr>
        <p:spPr/>
        <p:txBody>
          <a:bodyPr>
            <a:normAutofit/>
          </a:bodyPr>
          <a:lstStyle/>
          <a:p>
            <a:r>
              <a:rPr lang="es-ES" sz="2200" dirty="0"/>
              <a:t>Taller para familias Presentación n.º 2</a:t>
            </a:r>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s-ES" dirty="0"/>
          </a:p>
        </p:txBody>
      </p:sp>
      <p:sp>
        <p:nvSpPr>
          <p:cNvPr id="5" name="TextBox 4"/>
          <p:cNvSpPr txBox="1"/>
          <p:nvPr/>
        </p:nvSpPr>
        <p:spPr>
          <a:xfrm>
            <a:off x="946245" y="5413954"/>
            <a:ext cx="7463118" cy="369332"/>
          </a:xfrm>
          <a:prstGeom prst="rect">
            <a:avLst/>
          </a:prstGeom>
          <a:noFill/>
        </p:spPr>
        <p:txBody>
          <a:bodyPr wrap="square" rtlCol="0">
            <a:spAutoFit/>
          </a:bodyPr>
          <a:lstStyle/>
          <a:p>
            <a:r>
              <a:rPr lang="en-US" b="1" dirty="0"/>
              <a:t>				Project READ</a:t>
            </a:r>
            <a:r>
              <a:rPr lang="en-US" dirty="0"/>
              <a:t>  </a:t>
            </a:r>
            <a:r>
              <a:rPr lang="en-US" dirty="0">
                <a:hlinkClick r:id="rId3"/>
              </a:rPr>
              <a:t>http://www.caspdg.org</a:t>
            </a:r>
            <a:endParaRPr lang="en-US" dirty="0"/>
          </a:p>
        </p:txBody>
      </p:sp>
    </p:spTree>
    <p:extLst>
      <p:ext uri="{BB962C8B-B14F-4D97-AF65-F5344CB8AC3E}">
        <p14:creationId xmlns:p14="http://schemas.microsoft.com/office/powerpoint/2010/main" val="139295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6604"/>
            <a:ext cx="8267700" cy="1450757"/>
          </a:xfrm>
        </p:spPr>
        <p:txBody>
          <a:bodyPr/>
          <a:lstStyle/>
          <a:p>
            <a:r>
              <a:rPr lang="es-ES" dirty="0"/>
              <a:t>Separación de palabras en sílabas</a:t>
            </a:r>
          </a:p>
        </p:txBody>
      </p:sp>
      <p:sp>
        <p:nvSpPr>
          <p:cNvPr id="3" name="Content Placeholder 2"/>
          <p:cNvSpPr>
            <a:spLocks noGrp="1"/>
          </p:cNvSpPr>
          <p:nvPr>
            <p:ph idx="1"/>
          </p:nvPr>
        </p:nvSpPr>
        <p:spPr>
          <a:xfrm>
            <a:off x="3467626" y="2086893"/>
            <a:ext cx="2254468" cy="4023360"/>
          </a:xfrm>
        </p:spPr>
        <p:txBody>
          <a:bodyPr>
            <a:normAutofit/>
          </a:bodyPr>
          <a:lstStyle/>
          <a:p>
            <a:pPr algn="ctr"/>
            <a:r>
              <a:rPr lang="es-ES" sz="4200" dirty="0"/>
              <a:t>A</a:t>
            </a:r>
          </a:p>
          <a:p>
            <a:pPr algn="ctr"/>
            <a:r>
              <a:rPr lang="es-ES" sz="4200" dirty="0"/>
              <a:t>E</a:t>
            </a:r>
          </a:p>
          <a:p>
            <a:pPr algn="ctr"/>
            <a:r>
              <a:rPr lang="es-ES" sz="4200" dirty="0"/>
              <a:t>I</a:t>
            </a:r>
          </a:p>
          <a:p>
            <a:pPr algn="ctr"/>
            <a:r>
              <a:rPr lang="es-ES" sz="4200" dirty="0"/>
              <a:t>O</a:t>
            </a:r>
          </a:p>
          <a:p>
            <a:pPr algn="ctr"/>
            <a:r>
              <a:rPr lang="es-ES" sz="4200" dirty="0"/>
              <a:t>U</a:t>
            </a:r>
          </a:p>
        </p:txBody>
      </p:sp>
      <p:sp>
        <p:nvSpPr>
          <p:cNvPr id="4" name="Slide Number Placeholder 3"/>
          <p:cNvSpPr>
            <a:spLocks noGrp="1"/>
          </p:cNvSpPr>
          <p:nvPr>
            <p:ph type="sldNum" sz="quarter" idx="12"/>
          </p:nvPr>
        </p:nvSpPr>
        <p:spPr/>
        <p:txBody>
          <a:bodyPr/>
          <a:lstStyle/>
          <a:p>
            <a:fld id="{6113E31D-E2AB-40D1-8B51-AFA5AFEF393A}" type="slidenum">
              <a:rPr lang="en-US" smtClean="0"/>
              <a:t>10</a:t>
            </a:fld>
            <a:endParaRPr lang="es-E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855" y="1917065"/>
            <a:ext cx="19748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92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286604"/>
            <a:ext cx="8229600" cy="1450757"/>
          </a:xfrm>
        </p:spPr>
        <p:txBody>
          <a:bodyPr/>
          <a:lstStyle/>
          <a:p>
            <a:r>
              <a:rPr lang="es-ES" dirty="0"/>
              <a:t>Separación de palabras en sílabas</a:t>
            </a:r>
          </a:p>
        </p:txBody>
      </p:sp>
      <p:sp>
        <p:nvSpPr>
          <p:cNvPr id="4" name="Content Placeholder 3"/>
          <p:cNvSpPr>
            <a:spLocks noGrp="1"/>
          </p:cNvSpPr>
          <p:nvPr>
            <p:ph idx="1"/>
          </p:nvPr>
        </p:nvSpPr>
        <p:spPr>
          <a:xfrm>
            <a:off x="1734208" y="2221262"/>
            <a:ext cx="1497724" cy="852260"/>
          </a:xfrm>
        </p:spPr>
        <p:txBody>
          <a:bodyPr>
            <a:normAutofit/>
          </a:bodyPr>
          <a:lstStyle/>
          <a:p>
            <a:pPr marL="0" indent="0">
              <a:lnSpc>
                <a:spcPct val="200000"/>
              </a:lnSpc>
              <a:buNone/>
            </a:pPr>
            <a:r>
              <a:rPr lang="es-ES" dirty="0"/>
              <a:t>C</a:t>
            </a:r>
            <a:r>
              <a:rPr lang="es-ES" i="1" dirty="0"/>
              <a:t>up</a:t>
            </a:r>
            <a:endParaRPr lang="es-ES" dirty="0"/>
          </a:p>
        </p:txBody>
      </p:sp>
      <p:sp>
        <p:nvSpPr>
          <p:cNvPr id="2" name="Slide Number Placeholder 1"/>
          <p:cNvSpPr>
            <a:spLocks noGrp="1"/>
          </p:cNvSpPr>
          <p:nvPr>
            <p:ph type="sldNum" sz="quarter" idx="12"/>
          </p:nvPr>
        </p:nvSpPr>
        <p:spPr/>
        <p:txBody>
          <a:bodyPr/>
          <a:lstStyle/>
          <a:p>
            <a:fld id="{4FAB73BC-B049-4115-A692-8D63A059BFB8}" type="slidenum">
              <a:rPr lang="en-US" smtClean="0"/>
              <a:pPr/>
              <a:t>11</a:t>
            </a:fld>
            <a:endParaRPr lang="es-ES" dirty="0"/>
          </a:p>
        </p:txBody>
      </p:sp>
      <p:pic>
        <p:nvPicPr>
          <p:cNvPr id="8" name="Content Placeholder 5"/>
          <p:cNvPicPr>
            <a:picLocks noChangeAspect="1"/>
          </p:cNvPicPr>
          <p:nvPr/>
        </p:nvPicPr>
        <p:blipFill>
          <a:blip r:embed="rId3"/>
          <a:stretch>
            <a:fillRect/>
          </a:stretch>
        </p:blipFill>
        <p:spPr>
          <a:xfrm>
            <a:off x="2682953" y="1776671"/>
            <a:ext cx="1621034" cy="2068304"/>
          </a:xfrm>
          <a:prstGeom prst="rect">
            <a:avLst/>
          </a:prstGeom>
        </p:spPr>
      </p:pic>
      <p:pic>
        <p:nvPicPr>
          <p:cNvPr id="15" name="Picture 14"/>
          <p:cNvPicPr>
            <a:picLocks noChangeAspect="1"/>
          </p:cNvPicPr>
          <p:nvPr/>
        </p:nvPicPr>
        <p:blipFill>
          <a:blip r:embed="rId4"/>
          <a:stretch>
            <a:fillRect/>
          </a:stretch>
        </p:blipFill>
        <p:spPr>
          <a:xfrm>
            <a:off x="2806263" y="2647392"/>
            <a:ext cx="4482702" cy="3288316"/>
          </a:xfrm>
          <a:prstGeom prst="rect">
            <a:avLst/>
          </a:prstGeom>
        </p:spPr>
      </p:pic>
      <p:sp>
        <p:nvSpPr>
          <p:cNvPr id="16" name="Content Placeholder 3"/>
          <p:cNvSpPr txBox="1">
            <a:spLocks/>
          </p:cNvSpPr>
          <p:nvPr/>
        </p:nvSpPr>
        <p:spPr>
          <a:xfrm>
            <a:off x="5791241" y="4291550"/>
            <a:ext cx="1497724" cy="8522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200000"/>
              </a:lnSpc>
              <a:buFont typeface="Calibri" panose="020F0502020204030204" pitchFamily="34" charset="0"/>
              <a:buNone/>
            </a:pPr>
            <a:r>
              <a:rPr lang="es-ES" dirty="0"/>
              <a:t>Pencil</a:t>
            </a:r>
          </a:p>
        </p:txBody>
      </p:sp>
    </p:spTree>
    <p:extLst>
      <p:ext uri="{BB962C8B-B14F-4D97-AF65-F5344CB8AC3E}">
        <p14:creationId xmlns:p14="http://schemas.microsoft.com/office/powerpoint/2010/main" val="1687872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0050" y="286604"/>
            <a:ext cx="8286750" cy="1450757"/>
          </a:xfrm>
        </p:spPr>
        <p:txBody>
          <a:bodyPr/>
          <a:lstStyle/>
          <a:p>
            <a:r>
              <a:rPr lang="es-ES" dirty="0"/>
              <a:t>Separación de palabras en sílabas</a:t>
            </a:r>
          </a:p>
        </p:txBody>
      </p:sp>
      <p:sp>
        <p:nvSpPr>
          <p:cNvPr id="4" name="Content Placeholder 3"/>
          <p:cNvSpPr>
            <a:spLocks noGrp="1"/>
          </p:cNvSpPr>
          <p:nvPr>
            <p:ph idx="1"/>
          </p:nvPr>
        </p:nvSpPr>
        <p:spPr>
          <a:xfrm>
            <a:off x="1939159" y="1938237"/>
            <a:ext cx="5026897" cy="4413176"/>
          </a:xfrm>
        </p:spPr>
        <p:txBody>
          <a:bodyPr>
            <a:normAutofit lnSpcReduction="10000"/>
          </a:bodyPr>
          <a:lstStyle/>
          <a:p>
            <a:pPr marL="457200" indent="-457200">
              <a:lnSpc>
                <a:spcPct val="200000"/>
              </a:lnSpc>
              <a:buFont typeface="+mj-lt"/>
              <a:buAutoNum type="arabicPeriod"/>
            </a:pPr>
            <a:r>
              <a:rPr lang="es-ES" dirty="0"/>
              <a:t>Cerrada (</a:t>
            </a:r>
            <a:r>
              <a:rPr lang="es-ES" i="1" dirty="0"/>
              <a:t>cup</a:t>
            </a:r>
            <a:r>
              <a:rPr lang="es-ES" dirty="0"/>
              <a:t>)</a:t>
            </a:r>
          </a:p>
          <a:p>
            <a:pPr marL="457200" indent="-457200">
              <a:lnSpc>
                <a:spcPct val="200000"/>
              </a:lnSpc>
              <a:buFont typeface="+mj-lt"/>
              <a:buAutoNum type="arabicPeriod"/>
            </a:pPr>
            <a:r>
              <a:rPr lang="es-ES" dirty="0"/>
              <a:t>Abierta (</a:t>
            </a:r>
            <a:r>
              <a:rPr lang="es-ES" i="1" dirty="0"/>
              <a:t>fly</a:t>
            </a:r>
            <a:r>
              <a:rPr lang="es-ES" dirty="0"/>
              <a:t>)</a:t>
            </a:r>
          </a:p>
          <a:p>
            <a:pPr marL="457200" indent="-457200">
              <a:lnSpc>
                <a:spcPct val="200000"/>
              </a:lnSpc>
              <a:buFont typeface="+mj-lt"/>
              <a:buAutoNum type="arabicPeriod"/>
            </a:pPr>
            <a:r>
              <a:rPr lang="es-ES" dirty="0"/>
              <a:t>“Vocal-consonante-e” o “e muda” (</a:t>
            </a:r>
            <a:r>
              <a:rPr lang="es-ES" i="1" dirty="0"/>
              <a:t>cake</a:t>
            </a:r>
            <a:r>
              <a:rPr lang="es-ES" dirty="0"/>
              <a:t>)</a:t>
            </a:r>
          </a:p>
          <a:p>
            <a:pPr marL="457200" indent="-457200">
              <a:lnSpc>
                <a:spcPct val="200000"/>
              </a:lnSpc>
              <a:buFont typeface="+mj-lt"/>
              <a:buAutoNum type="arabicPeriod"/>
            </a:pPr>
            <a:r>
              <a:rPr lang="es-ES" dirty="0"/>
              <a:t>Parejas o grupos de vocales (</a:t>
            </a:r>
            <a:r>
              <a:rPr lang="es-ES" i="1" dirty="0"/>
              <a:t>seed</a:t>
            </a:r>
            <a:r>
              <a:rPr lang="es-ES" dirty="0"/>
              <a:t>)</a:t>
            </a:r>
          </a:p>
          <a:p>
            <a:pPr marL="457200" indent="-457200">
              <a:lnSpc>
                <a:spcPct val="200000"/>
              </a:lnSpc>
              <a:buFont typeface="+mj-lt"/>
              <a:buAutoNum type="arabicPeriod"/>
            </a:pPr>
            <a:r>
              <a:rPr lang="es-ES" dirty="0"/>
              <a:t>Vocales controladas por la letra “r” (</a:t>
            </a:r>
            <a:r>
              <a:rPr lang="es-ES" i="1" dirty="0"/>
              <a:t>bird</a:t>
            </a:r>
            <a:r>
              <a:rPr lang="es-ES" dirty="0"/>
              <a:t>)</a:t>
            </a:r>
          </a:p>
          <a:p>
            <a:pPr marL="457200" indent="-457200">
              <a:lnSpc>
                <a:spcPct val="200000"/>
              </a:lnSpc>
              <a:buFont typeface="+mj-lt"/>
              <a:buAutoNum type="arabicPeriod"/>
            </a:pPr>
            <a:r>
              <a:rPr lang="es-ES" dirty="0"/>
              <a:t>Consonante “le” (</a:t>
            </a:r>
            <a:r>
              <a:rPr lang="es-ES" i="1" dirty="0"/>
              <a:t>circle</a:t>
            </a:r>
            <a:r>
              <a:rPr lang="es-ES" dirty="0"/>
              <a:t>)</a:t>
            </a:r>
          </a:p>
        </p:txBody>
      </p:sp>
      <p:sp>
        <p:nvSpPr>
          <p:cNvPr id="2" name="Slide Number Placeholder 1"/>
          <p:cNvSpPr>
            <a:spLocks noGrp="1"/>
          </p:cNvSpPr>
          <p:nvPr>
            <p:ph type="sldNum" sz="quarter" idx="12"/>
          </p:nvPr>
        </p:nvSpPr>
        <p:spPr/>
        <p:txBody>
          <a:bodyPr/>
          <a:lstStyle/>
          <a:p>
            <a:fld id="{4FAB73BC-B049-4115-A692-8D63A059BFB8}" type="slidenum">
              <a:rPr lang="en-US" smtClean="0"/>
              <a:pPr/>
              <a:t>12</a:t>
            </a:fld>
            <a:endParaRPr lang="es-ES" dirty="0"/>
          </a:p>
        </p:txBody>
      </p:sp>
      <p:pic>
        <p:nvPicPr>
          <p:cNvPr id="8" name="Content Placeholder 5"/>
          <p:cNvPicPr>
            <a:picLocks noChangeAspect="1"/>
          </p:cNvPicPr>
          <p:nvPr/>
        </p:nvPicPr>
        <p:blipFill>
          <a:blip r:embed="rId3"/>
          <a:stretch>
            <a:fillRect/>
          </a:stretch>
        </p:blipFill>
        <p:spPr>
          <a:xfrm>
            <a:off x="3802305" y="1737361"/>
            <a:ext cx="713237" cy="910031"/>
          </a:xfrm>
          <a:prstGeom prst="rect">
            <a:avLst/>
          </a:prstGeom>
        </p:spPr>
      </p:pic>
      <p:pic>
        <p:nvPicPr>
          <p:cNvPr id="9" name="Picture 8"/>
          <p:cNvPicPr>
            <a:picLocks noChangeAspect="1"/>
          </p:cNvPicPr>
          <p:nvPr/>
        </p:nvPicPr>
        <p:blipFill rotWithShape="1">
          <a:blip r:embed="rId4"/>
          <a:srcRect b="15907"/>
          <a:stretch/>
        </p:blipFill>
        <p:spPr>
          <a:xfrm>
            <a:off x="3562682" y="2647392"/>
            <a:ext cx="860245" cy="771634"/>
          </a:xfrm>
          <a:prstGeom prst="rect">
            <a:avLst/>
          </a:prstGeom>
        </p:spPr>
      </p:pic>
      <p:pic>
        <p:nvPicPr>
          <p:cNvPr id="10" name="Picture 9"/>
          <p:cNvPicPr>
            <a:picLocks noChangeAspect="1"/>
          </p:cNvPicPr>
          <p:nvPr/>
        </p:nvPicPr>
        <p:blipFill>
          <a:blip/>
          <a:stretch>
            <a:fillRect/>
          </a:stretch>
        </p:blipFill>
        <p:spPr>
          <a:xfrm>
            <a:off x="5767479" y="4203689"/>
            <a:ext cx="921703" cy="591426"/>
          </a:xfrm>
          <a:prstGeom prst="rect">
            <a:avLst/>
          </a:prstGeom>
        </p:spPr>
      </p:pic>
      <p:pic>
        <p:nvPicPr>
          <p:cNvPr id="11" name="Picture 10"/>
          <p:cNvPicPr>
            <a:picLocks noChangeAspect="1"/>
          </p:cNvPicPr>
          <p:nvPr/>
        </p:nvPicPr>
        <p:blipFill>
          <a:blip/>
          <a:stretch>
            <a:fillRect/>
          </a:stretch>
        </p:blipFill>
        <p:spPr>
          <a:xfrm>
            <a:off x="6447882" y="3348374"/>
            <a:ext cx="1213945" cy="752646"/>
          </a:xfrm>
          <a:prstGeom prst="rect">
            <a:avLst/>
          </a:prstGeom>
        </p:spPr>
      </p:pic>
      <p:pic>
        <p:nvPicPr>
          <p:cNvPr id="12" name="Picture 11"/>
          <p:cNvPicPr>
            <a:picLocks noChangeAspect="1"/>
          </p:cNvPicPr>
          <p:nvPr/>
        </p:nvPicPr>
        <p:blipFill>
          <a:blip/>
          <a:stretch>
            <a:fillRect/>
          </a:stretch>
        </p:blipFill>
        <p:spPr>
          <a:xfrm>
            <a:off x="6453672" y="4795115"/>
            <a:ext cx="922514" cy="850292"/>
          </a:xfrm>
          <a:prstGeom prst="rect">
            <a:avLst/>
          </a:prstGeom>
        </p:spPr>
      </p:pic>
      <p:sp>
        <p:nvSpPr>
          <p:cNvPr id="13" name="Oval 12"/>
          <p:cNvSpPr/>
          <p:nvPr/>
        </p:nvSpPr>
        <p:spPr>
          <a:xfrm>
            <a:off x="4744142" y="5645408"/>
            <a:ext cx="624017" cy="59142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912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286604"/>
            <a:ext cx="8286750" cy="1450757"/>
          </a:xfrm>
        </p:spPr>
        <p:txBody>
          <a:bodyPr/>
          <a:lstStyle/>
          <a:p>
            <a:r>
              <a:rPr lang="es-ES" dirty="0"/>
              <a:t>Separación de palabras en sílabas</a:t>
            </a:r>
          </a:p>
        </p:txBody>
      </p:sp>
      <p:sp>
        <p:nvSpPr>
          <p:cNvPr id="6" name="Text Placeholder 5"/>
          <p:cNvSpPr>
            <a:spLocks noGrp="1"/>
          </p:cNvSpPr>
          <p:nvPr>
            <p:ph type="body" idx="1"/>
          </p:nvPr>
        </p:nvSpPr>
        <p:spPr/>
        <p:txBody>
          <a:bodyPr/>
          <a:lstStyle/>
          <a:p>
            <a:r>
              <a:rPr lang="es-ES" dirty="0"/>
              <a:t>Tipo de sílaba</a:t>
            </a:r>
          </a:p>
        </p:txBody>
      </p:sp>
      <p:sp>
        <p:nvSpPr>
          <p:cNvPr id="4" name="Content Placeholder 3"/>
          <p:cNvSpPr>
            <a:spLocks noGrp="1"/>
          </p:cNvSpPr>
          <p:nvPr>
            <p:ph sz="half" idx="2"/>
          </p:nvPr>
        </p:nvSpPr>
        <p:spPr/>
        <p:txBody>
          <a:bodyPr>
            <a:normAutofit fontScale="70000" lnSpcReduction="20000"/>
          </a:bodyPr>
          <a:lstStyle/>
          <a:p>
            <a:pPr marL="457200" indent="-457200">
              <a:lnSpc>
                <a:spcPct val="170000"/>
              </a:lnSpc>
              <a:buFont typeface="+mj-lt"/>
              <a:buAutoNum type="arabicPeriod"/>
            </a:pPr>
            <a:r>
              <a:rPr lang="es-ES" dirty="0"/>
              <a:t>Cerrada (</a:t>
            </a:r>
            <a:r>
              <a:rPr lang="es-ES" i="1" dirty="0"/>
              <a:t>cup</a:t>
            </a:r>
            <a:r>
              <a:rPr lang="es-ES" dirty="0"/>
              <a:t>)</a:t>
            </a:r>
          </a:p>
          <a:p>
            <a:pPr marL="457200" indent="-457200">
              <a:lnSpc>
                <a:spcPct val="170000"/>
              </a:lnSpc>
              <a:buFont typeface="+mj-lt"/>
              <a:buAutoNum type="arabicPeriod"/>
            </a:pPr>
            <a:r>
              <a:rPr lang="es-ES" dirty="0"/>
              <a:t>Abierta (</a:t>
            </a:r>
            <a:r>
              <a:rPr lang="es-ES" i="1" dirty="0"/>
              <a:t>fly</a:t>
            </a:r>
            <a:r>
              <a:rPr lang="es-ES" dirty="0"/>
              <a:t>)</a:t>
            </a:r>
          </a:p>
          <a:p>
            <a:pPr marL="457200" indent="-457200">
              <a:lnSpc>
                <a:spcPct val="170000"/>
              </a:lnSpc>
              <a:buFont typeface="+mj-lt"/>
              <a:buAutoNum type="arabicPeriod"/>
            </a:pPr>
            <a:r>
              <a:rPr lang="es-ES" dirty="0"/>
              <a:t>“Vocal-consonante-e” o “e muda” (</a:t>
            </a:r>
            <a:r>
              <a:rPr lang="es-ES" i="1" dirty="0"/>
              <a:t>cake</a:t>
            </a:r>
            <a:r>
              <a:rPr lang="es-ES" dirty="0"/>
              <a:t>)</a:t>
            </a:r>
          </a:p>
          <a:p>
            <a:pPr marL="457200" indent="-457200">
              <a:lnSpc>
                <a:spcPct val="170000"/>
              </a:lnSpc>
              <a:buFont typeface="+mj-lt"/>
              <a:buAutoNum type="arabicPeriod"/>
            </a:pPr>
            <a:r>
              <a:rPr lang="es-ES" dirty="0"/>
              <a:t>Parejas o grupos de vocales (</a:t>
            </a:r>
            <a:r>
              <a:rPr lang="es-ES" i="1" dirty="0"/>
              <a:t>seed</a:t>
            </a:r>
            <a:r>
              <a:rPr lang="es-ES" dirty="0"/>
              <a:t>)</a:t>
            </a:r>
          </a:p>
          <a:p>
            <a:pPr marL="457200" indent="-457200">
              <a:lnSpc>
                <a:spcPct val="170000"/>
              </a:lnSpc>
              <a:buFont typeface="+mj-lt"/>
              <a:buAutoNum type="arabicPeriod"/>
            </a:pPr>
            <a:r>
              <a:rPr lang="es-ES" dirty="0"/>
              <a:t>Vocales controladas por la letra “r” (</a:t>
            </a:r>
            <a:r>
              <a:rPr lang="es-ES" i="1" dirty="0"/>
              <a:t>bird</a:t>
            </a:r>
            <a:r>
              <a:rPr lang="es-ES" dirty="0"/>
              <a:t>)</a:t>
            </a:r>
          </a:p>
          <a:p>
            <a:pPr marL="457200" indent="-457200">
              <a:lnSpc>
                <a:spcPct val="170000"/>
              </a:lnSpc>
              <a:buFont typeface="+mj-lt"/>
              <a:buAutoNum type="arabicPeriod"/>
            </a:pPr>
            <a:r>
              <a:rPr lang="es-ES" dirty="0"/>
              <a:t>Consonante “le” (</a:t>
            </a:r>
            <a:r>
              <a:rPr lang="es-ES" i="1" dirty="0"/>
              <a:t>circle</a:t>
            </a:r>
            <a:r>
              <a:rPr lang="es-ES" dirty="0"/>
              <a:t>)</a:t>
            </a:r>
          </a:p>
        </p:txBody>
      </p:sp>
      <p:sp>
        <p:nvSpPr>
          <p:cNvPr id="7" name="Text Placeholder 6"/>
          <p:cNvSpPr>
            <a:spLocks noGrp="1"/>
          </p:cNvSpPr>
          <p:nvPr>
            <p:ph type="body" sz="quarter" idx="3"/>
          </p:nvPr>
        </p:nvSpPr>
        <p:spPr/>
        <p:txBody>
          <a:bodyPr/>
          <a:lstStyle/>
          <a:p>
            <a:r>
              <a:rPr lang="es-ES" dirty="0"/>
              <a:t>Sonido de la vocal</a:t>
            </a:r>
          </a:p>
        </p:txBody>
      </p:sp>
      <p:sp>
        <p:nvSpPr>
          <p:cNvPr id="14" name="Content Placeholder 13"/>
          <p:cNvSpPr>
            <a:spLocks noGrp="1"/>
          </p:cNvSpPr>
          <p:nvPr>
            <p:ph sz="quarter" idx="4"/>
          </p:nvPr>
        </p:nvSpPr>
        <p:spPr>
          <a:xfrm>
            <a:off x="4663440" y="2544234"/>
            <a:ext cx="3703320" cy="3378200"/>
          </a:xfrm>
        </p:spPr>
        <p:txBody>
          <a:bodyPr>
            <a:normAutofit/>
          </a:bodyPr>
          <a:lstStyle/>
          <a:p>
            <a:pPr marL="457200" indent="-457200">
              <a:lnSpc>
                <a:spcPct val="150000"/>
              </a:lnSpc>
              <a:buFont typeface="+mj-lt"/>
              <a:buAutoNum type="arabicPeriod"/>
            </a:pPr>
            <a:r>
              <a:rPr lang="es-ES" sz="1400" dirty="0"/>
              <a:t>corto</a:t>
            </a:r>
          </a:p>
          <a:p>
            <a:pPr marL="457200" indent="-457200">
              <a:lnSpc>
                <a:spcPct val="150000"/>
              </a:lnSpc>
              <a:buFont typeface="+mj-lt"/>
              <a:buAutoNum type="arabicPeriod"/>
            </a:pPr>
            <a:r>
              <a:rPr lang="es-ES" sz="1400" dirty="0"/>
              <a:t>largo</a:t>
            </a:r>
          </a:p>
          <a:p>
            <a:pPr marL="457200" indent="-457200">
              <a:lnSpc>
                <a:spcPct val="150000"/>
              </a:lnSpc>
              <a:buFont typeface="+mj-lt"/>
              <a:buAutoNum type="arabicPeriod"/>
            </a:pPr>
            <a:r>
              <a:rPr lang="es-ES" sz="1400" dirty="0"/>
              <a:t>largo</a:t>
            </a:r>
          </a:p>
          <a:p>
            <a:pPr marL="457200" indent="-457200">
              <a:lnSpc>
                <a:spcPct val="150000"/>
              </a:lnSpc>
              <a:buFont typeface="+mj-lt"/>
              <a:buAutoNum type="arabicPeriod"/>
            </a:pPr>
            <a:r>
              <a:rPr lang="es-ES" sz="1400" dirty="0"/>
              <a:t>largo</a:t>
            </a:r>
          </a:p>
          <a:p>
            <a:pPr marL="457200" indent="-457200">
              <a:lnSpc>
                <a:spcPct val="150000"/>
              </a:lnSpc>
              <a:buFont typeface="+mj-lt"/>
              <a:buAutoNum type="arabicPeriod"/>
            </a:pPr>
            <a:r>
              <a:rPr lang="es-ES" sz="1400" dirty="0"/>
              <a:t>sonido especial de la “r”</a:t>
            </a:r>
          </a:p>
          <a:p>
            <a:pPr marL="457200" indent="-457200">
              <a:lnSpc>
                <a:spcPct val="150000"/>
              </a:lnSpc>
              <a:buFont typeface="+mj-lt"/>
              <a:buAutoNum type="arabicPeriod"/>
            </a:pPr>
            <a:r>
              <a:rPr lang="es-ES" sz="1400" dirty="0"/>
              <a:t>“uh – l”</a:t>
            </a:r>
          </a:p>
        </p:txBody>
      </p:sp>
      <p:sp>
        <p:nvSpPr>
          <p:cNvPr id="2" name="Slide Number Placeholder 1"/>
          <p:cNvSpPr>
            <a:spLocks noGrp="1"/>
          </p:cNvSpPr>
          <p:nvPr>
            <p:ph type="sldNum" sz="quarter" idx="12"/>
          </p:nvPr>
        </p:nvSpPr>
        <p:spPr/>
        <p:txBody>
          <a:bodyPr/>
          <a:lstStyle/>
          <a:p>
            <a:fld id="{4FAB73BC-B049-4115-A692-8D63A059BFB8}" type="slidenum">
              <a:rPr lang="en-US" smtClean="0"/>
              <a:pPr/>
              <a:t>13</a:t>
            </a:fld>
            <a:endParaRPr lang="es-ES" dirty="0"/>
          </a:p>
        </p:txBody>
      </p:sp>
    </p:spTree>
    <p:extLst>
      <p:ext uri="{BB962C8B-B14F-4D97-AF65-F5344CB8AC3E}">
        <p14:creationId xmlns:p14="http://schemas.microsoft.com/office/powerpoint/2010/main" val="1698258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4"/>
            <a:ext cx="9144000" cy="1450757"/>
          </a:xfrm>
        </p:spPr>
        <p:txBody>
          <a:bodyPr>
            <a:normAutofit/>
          </a:bodyPr>
          <a:lstStyle/>
          <a:p>
            <a:r>
              <a:rPr lang="es-ES" sz="4400" dirty="0"/>
              <a:t>Separación de palabras en componentes</a:t>
            </a:r>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s-ES" dirty="0"/>
          </a:p>
        </p:txBody>
      </p:sp>
      <p:grpSp>
        <p:nvGrpSpPr>
          <p:cNvPr id="33" name="Group 32"/>
          <p:cNvGrpSpPr/>
          <p:nvPr/>
        </p:nvGrpSpPr>
        <p:grpSpPr>
          <a:xfrm>
            <a:off x="1765523" y="3113226"/>
            <a:ext cx="1840361" cy="1631734"/>
            <a:chOff x="1611236" y="2466840"/>
            <a:chExt cx="1840361" cy="1631734"/>
          </a:xfrm>
        </p:grpSpPr>
        <p:sp>
          <p:nvSpPr>
            <p:cNvPr id="20" name="Rectangle 19"/>
            <p:cNvSpPr/>
            <p:nvPr/>
          </p:nvSpPr>
          <p:spPr>
            <a:xfrm>
              <a:off x="1611236" y="2711209"/>
              <a:ext cx="1589164" cy="13873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con</a:t>
              </a:r>
            </a:p>
          </p:txBody>
        </p:sp>
        <p:sp>
          <p:nvSpPr>
            <p:cNvPr id="23" name="Oval 22"/>
            <p:cNvSpPr/>
            <p:nvPr/>
          </p:nvSpPr>
          <p:spPr>
            <a:xfrm>
              <a:off x="2949202" y="3160523"/>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2154620" y="2466840"/>
              <a:ext cx="502395" cy="48873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p:cNvGrpSpPr/>
          <p:nvPr/>
        </p:nvGrpSpPr>
        <p:grpSpPr>
          <a:xfrm>
            <a:off x="5584983" y="3113226"/>
            <a:ext cx="1840361" cy="1631732"/>
            <a:chOff x="5196315" y="2466840"/>
            <a:chExt cx="1840361" cy="1631732"/>
          </a:xfrm>
        </p:grpSpPr>
        <p:sp>
          <p:nvSpPr>
            <p:cNvPr id="22" name="Rectangle 21"/>
            <p:cNvSpPr/>
            <p:nvPr/>
          </p:nvSpPr>
          <p:spPr>
            <a:xfrm>
              <a:off x="5447512" y="2711207"/>
              <a:ext cx="1589164" cy="138736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ent</a:t>
              </a:r>
            </a:p>
          </p:txBody>
        </p:sp>
        <p:sp>
          <p:nvSpPr>
            <p:cNvPr id="24" name="Oval 23"/>
            <p:cNvSpPr/>
            <p:nvPr/>
          </p:nvSpPr>
          <p:spPr>
            <a:xfrm>
              <a:off x="5196315" y="3160522"/>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991948" y="2466840"/>
              <a:ext cx="502395" cy="48873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3558061" y="3113227"/>
            <a:ext cx="2074742" cy="1631731"/>
            <a:chOff x="3294993" y="2466841"/>
            <a:chExt cx="2074742" cy="1631731"/>
          </a:xfrm>
        </p:grpSpPr>
        <p:sp>
          <p:nvSpPr>
            <p:cNvPr id="21" name="Rectangle 20"/>
            <p:cNvSpPr/>
            <p:nvPr/>
          </p:nvSpPr>
          <p:spPr>
            <a:xfrm>
              <a:off x="3529374" y="2711207"/>
              <a:ext cx="1589164" cy="138736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gru</a:t>
              </a:r>
            </a:p>
          </p:txBody>
        </p:sp>
        <p:sp>
          <p:nvSpPr>
            <p:cNvPr id="25" name="Oval 24"/>
            <p:cNvSpPr/>
            <p:nvPr/>
          </p:nvSpPr>
          <p:spPr>
            <a:xfrm>
              <a:off x="4064349" y="2466841"/>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3294993"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867340"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1765523" y="5202620"/>
            <a:ext cx="1589163" cy="369332"/>
          </a:xfrm>
          <a:prstGeom prst="rect">
            <a:avLst/>
          </a:prstGeom>
          <a:noFill/>
        </p:spPr>
        <p:txBody>
          <a:bodyPr wrap="square" rtlCol="0">
            <a:spAutoFit/>
          </a:bodyPr>
          <a:lstStyle/>
          <a:p>
            <a:pPr algn="ctr"/>
            <a:r>
              <a:rPr lang="es-ES" dirty="0"/>
              <a:t>cerrada</a:t>
            </a:r>
          </a:p>
        </p:txBody>
      </p:sp>
      <p:sp>
        <p:nvSpPr>
          <p:cNvPr id="31" name="TextBox 30"/>
          <p:cNvSpPr txBox="1"/>
          <p:nvPr/>
        </p:nvSpPr>
        <p:spPr>
          <a:xfrm>
            <a:off x="3784032" y="5202620"/>
            <a:ext cx="1589163" cy="369332"/>
          </a:xfrm>
          <a:prstGeom prst="rect">
            <a:avLst/>
          </a:prstGeom>
          <a:noFill/>
        </p:spPr>
        <p:txBody>
          <a:bodyPr wrap="square" rtlCol="0">
            <a:spAutoFit/>
          </a:bodyPr>
          <a:lstStyle/>
          <a:p>
            <a:pPr algn="ctr"/>
            <a:r>
              <a:rPr lang="es-ES" dirty="0"/>
              <a:t>abierta</a:t>
            </a:r>
          </a:p>
        </p:txBody>
      </p:sp>
      <p:sp>
        <p:nvSpPr>
          <p:cNvPr id="32" name="TextBox 31"/>
          <p:cNvSpPr txBox="1"/>
          <p:nvPr/>
        </p:nvSpPr>
        <p:spPr>
          <a:xfrm>
            <a:off x="5836181" y="5202620"/>
            <a:ext cx="1589163" cy="369332"/>
          </a:xfrm>
          <a:prstGeom prst="rect">
            <a:avLst/>
          </a:prstGeom>
          <a:noFill/>
        </p:spPr>
        <p:txBody>
          <a:bodyPr wrap="square" rtlCol="0">
            <a:spAutoFit/>
          </a:bodyPr>
          <a:lstStyle/>
          <a:p>
            <a:pPr algn="ctr"/>
            <a:r>
              <a:rPr lang="es-ES" dirty="0"/>
              <a:t>cerrada</a:t>
            </a:r>
          </a:p>
        </p:txBody>
      </p:sp>
      <p:sp>
        <p:nvSpPr>
          <p:cNvPr id="36" name="TextBox 35"/>
          <p:cNvSpPr txBox="1"/>
          <p:nvPr/>
        </p:nvSpPr>
        <p:spPr>
          <a:xfrm>
            <a:off x="2081048" y="2141583"/>
            <a:ext cx="5013435" cy="707886"/>
          </a:xfrm>
          <a:prstGeom prst="rect">
            <a:avLst/>
          </a:prstGeom>
          <a:noFill/>
        </p:spPr>
        <p:txBody>
          <a:bodyPr wrap="square" rtlCol="0">
            <a:spAutoFit/>
          </a:bodyPr>
          <a:lstStyle/>
          <a:p>
            <a:pPr algn="ctr"/>
            <a:r>
              <a:rPr lang="es-ES" sz="4000" dirty="0"/>
              <a:t>congruent</a:t>
            </a:r>
          </a:p>
        </p:txBody>
      </p:sp>
      <p:cxnSp>
        <p:nvCxnSpPr>
          <p:cNvPr id="38" name="Straight Arrow Connector 37"/>
          <p:cNvCxnSpPr/>
          <p:nvPr/>
        </p:nvCxnSpPr>
        <p:spPr>
          <a:xfrm flipH="1">
            <a:off x="3103489" y="2772224"/>
            <a:ext cx="672135" cy="3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4578613" y="2790447"/>
            <a:ext cx="1" cy="435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69625" y="2752833"/>
            <a:ext cx="717753" cy="404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205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4"/>
            <a:ext cx="9144000" cy="1450757"/>
          </a:xfrm>
        </p:spPr>
        <p:txBody>
          <a:bodyPr>
            <a:normAutofit/>
          </a:bodyPr>
          <a:lstStyle/>
          <a:p>
            <a:r>
              <a:rPr lang="es-ES" sz="4400" dirty="0"/>
              <a:t>Separación de palabras en componentes</a:t>
            </a:r>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s-ES" dirty="0"/>
          </a:p>
        </p:txBody>
      </p:sp>
      <p:sp>
        <p:nvSpPr>
          <p:cNvPr id="36" name="TextBox 35"/>
          <p:cNvSpPr txBox="1"/>
          <p:nvPr/>
        </p:nvSpPr>
        <p:spPr>
          <a:xfrm>
            <a:off x="2081048" y="2141583"/>
            <a:ext cx="5013435" cy="707886"/>
          </a:xfrm>
          <a:prstGeom prst="rect">
            <a:avLst/>
          </a:prstGeom>
          <a:noFill/>
        </p:spPr>
        <p:txBody>
          <a:bodyPr wrap="square" rtlCol="0">
            <a:spAutoFit/>
          </a:bodyPr>
          <a:lstStyle/>
          <a:p>
            <a:pPr algn="ctr"/>
            <a:r>
              <a:rPr lang="es-ES" sz="4000" dirty="0"/>
              <a:t>dictator</a:t>
            </a:r>
          </a:p>
        </p:txBody>
      </p:sp>
    </p:spTree>
    <p:extLst>
      <p:ext uri="{BB962C8B-B14F-4D97-AF65-F5344CB8AC3E}">
        <p14:creationId xmlns:p14="http://schemas.microsoft.com/office/powerpoint/2010/main" val="191791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4"/>
            <a:ext cx="9144000" cy="1450757"/>
          </a:xfrm>
        </p:spPr>
        <p:txBody>
          <a:bodyPr>
            <a:normAutofit/>
          </a:bodyPr>
          <a:lstStyle/>
          <a:p>
            <a:r>
              <a:rPr lang="es-ES" sz="4400" dirty="0"/>
              <a:t>Separación de palabras en componentes</a:t>
            </a:r>
          </a:p>
        </p:txBody>
      </p:sp>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s-ES" dirty="0"/>
          </a:p>
        </p:txBody>
      </p:sp>
      <p:grpSp>
        <p:nvGrpSpPr>
          <p:cNvPr id="33" name="Group 32"/>
          <p:cNvGrpSpPr/>
          <p:nvPr/>
        </p:nvGrpSpPr>
        <p:grpSpPr>
          <a:xfrm>
            <a:off x="1765523" y="3113226"/>
            <a:ext cx="1840361" cy="1631734"/>
            <a:chOff x="1611236" y="2466840"/>
            <a:chExt cx="1840361" cy="1631734"/>
          </a:xfrm>
        </p:grpSpPr>
        <p:sp>
          <p:nvSpPr>
            <p:cNvPr id="20" name="Rectangle 19"/>
            <p:cNvSpPr/>
            <p:nvPr/>
          </p:nvSpPr>
          <p:spPr>
            <a:xfrm>
              <a:off x="1611236" y="2711209"/>
              <a:ext cx="1589164" cy="138736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dic</a:t>
              </a:r>
            </a:p>
          </p:txBody>
        </p:sp>
        <p:sp>
          <p:nvSpPr>
            <p:cNvPr id="23" name="Oval 22"/>
            <p:cNvSpPr/>
            <p:nvPr/>
          </p:nvSpPr>
          <p:spPr>
            <a:xfrm>
              <a:off x="2949202" y="3160523"/>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2154620" y="2466840"/>
              <a:ext cx="502395" cy="48873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p:cNvGrpSpPr/>
          <p:nvPr/>
        </p:nvGrpSpPr>
        <p:grpSpPr>
          <a:xfrm>
            <a:off x="5584983" y="3113226"/>
            <a:ext cx="1840361" cy="1631732"/>
            <a:chOff x="5196315" y="2466840"/>
            <a:chExt cx="1840361" cy="1631732"/>
          </a:xfrm>
        </p:grpSpPr>
        <p:sp>
          <p:nvSpPr>
            <p:cNvPr id="22" name="Rectangle 21"/>
            <p:cNvSpPr/>
            <p:nvPr/>
          </p:nvSpPr>
          <p:spPr>
            <a:xfrm>
              <a:off x="5447512" y="2711207"/>
              <a:ext cx="1589164" cy="138736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tor</a:t>
              </a:r>
            </a:p>
          </p:txBody>
        </p:sp>
        <p:sp>
          <p:nvSpPr>
            <p:cNvPr id="24" name="Oval 23"/>
            <p:cNvSpPr/>
            <p:nvPr/>
          </p:nvSpPr>
          <p:spPr>
            <a:xfrm>
              <a:off x="5196315" y="3160522"/>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991948" y="2466840"/>
              <a:ext cx="502395" cy="488731"/>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3558061" y="3113227"/>
            <a:ext cx="2074742" cy="1631731"/>
            <a:chOff x="3294993" y="2466841"/>
            <a:chExt cx="2074742" cy="1631731"/>
          </a:xfrm>
        </p:grpSpPr>
        <p:sp>
          <p:nvSpPr>
            <p:cNvPr id="21" name="Rectangle 20"/>
            <p:cNvSpPr/>
            <p:nvPr/>
          </p:nvSpPr>
          <p:spPr>
            <a:xfrm>
              <a:off x="3529374" y="2711207"/>
              <a:ext cx="1589164" cy="138736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400" dirty="0"/>
                <a:t>ta</a:t>
              </a:r>
            </a:p>
          </p:txBody>
        </p:sp>
        <p:sp>
          <p:nvSpPr>
            <p:cNvPr id="25" name="Oval 24"/>
            <p:cNvSpPr/>
            <p:nvPr/>
          </p:nvSpPr>
          <p:spPr>
            <a:xfrm>
              <a:off x="4064349" y="2466841"/>
              <a:ext cx="502395" cy="488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3294993"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4867340" y="3160521"/>
              <a:ext cx="502395" cy="4887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p:cNvSpPr txBox="1"/>
          <p:nvPr/>
        </p:nvSpPr>
        <p:spPr>
          <a:xfrm>
            <a:off x="1765523" y="5202620"/>
            <a:ext cx="1589163" cy="369332"/>
          </a:xfrm>
          <a:prstGeom prst="rect">
            <a:avLst/>
          </a:prstGeom>
          <a:noFill/>
        </p:spPr>
        <p:txBody>
          <a:bodyPr wrap="square" rtlCol="0">
            <a:spAutoFit/>
          </a:bodyPr>
          <a:lstStyle/>
          <a:p>
            <a:pPr algn="ctr"/>
            <a:r>
              <a:rPr lang="es-ES" dirty="0"/>
              <a:t>cerrada</a:t>
            </a:r>
          </a:p>
        </p:txBody>
      </p:sp>
      <p:sp>
        <p:nvSpPr>
          <p:cNvPr id="31" name="TextBox 30"/>
          <p:cNvSpPr txBox="1"/>
          <p:nvPr/>
        </p:nvSpPr>
        <p:spPr>
          <a:xfrm>
            <a:off x="3784032" y="5202620"/>
            <a:ext cx="1589163" cy="369332"/>
          </a:xfrm>
          <a:prstGeom prst="rect">
            <a:avLst/>
          </a:prstGeom>
          <a:noFill/>
        </p:spPr>
        <p:txBody>
          <a:bodyPr wrap="square" rtlCol="0">
            <a:spAutoFit/>
          </a:bodyPr>
          <a:lstStyle/>
          <a:p>
            <a:pPr algn="ctr"/>
            <a:r>
              <a:rPr lang="es-ES" dirty="0"/>
              <a:t>abierta</a:t>
            </a:r>
          </a:p>
        </p:txBody>
      </p:sp>
      <p:sp>
        <p:nvSpPr>
          <p:cNvPr id="32" name="TextBox 31"/>
          <p:cNvSpPr txBox="1"/>
          <p:nvPr/>
        </p:nvSpPr>
        <p:spPr>
          <a:xfrm>
            <a:off x="5632981" y="5202620"/>
            <a:ext cx="2152119" cy="369332"/>
          </a:xfrm>
          <a:prstGeom prst="rect">
            <a:avLst/>
          </a:prstGeom>
          <a:noFill/>
        </p:spPr>
        <p:txBody>
          <a:bodyPr wrap="square" rtlCol="0">
            <a:spAutoFit/>
          </a:bodyPr>
          <a:lstStyle/>
          <a:p>
            <a:pPr algn="ctr"/>
            <a:r>
              <a:rPr lang="es-ES" dirty="0"/>
              <a:t>controlada por la “r”</a:t>
            </a:r>
          </a:p>
        </p:txBody>
      </p:sp>
      <p:sp>
        <p:nvSpPr>
          <p:cNvPr id="36" name="TextBox 35"/>
          <p:cNvSpPr txBox="1"/>
          <p:nvPr/>
        </p:nvSpPr>
        <p:spPr>
          <a:xfrm>
            <a:off x="2081048" y="2141583"/>
            <a:ext cx="5013435" cy="707886"/>
          </a:xfrm>
          <a:prstGeom prst="rect">
            <a:avLst/>
          </a:prstGeom>
          <a:noFill/>
        </p:spPr>
        <p:txBody>
          <a:bodyPr wrap="square" rtlCol="0">
            <a:spAutoFit/>
          </a:bodyPr>
          <a:lstStyle/>
          <a:p>
            <a:pPr algn="ctr"/>
            <a:r>
              <a:rPr lang="es-ES" sz="4000" dirty="0"/>
              <a:t>dictator</a:t>
            </a:r>
          </a:p>
        </p:txBody>
      </p:sp>
      <p:cxnSp>
        <p:nvCxnSpPr>
          <p:cNvPr id="38" name="Straight Arrow Connector 37"/>
          <p:cNvCxnSpPr/>
          <p:nvPr/>
        </p:nvCxnSpPr>
        <p:spPr>
          <a:xfrm flipH="1">
            <a:off x="3103489" y="2772224"/>
            <a:ext cx="672135" cy="3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4578613" y="2790447"/>
            <a:ext cx="1" cy="4352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69625" y="2752833"/>
            <a:ext cx="717753" cy="404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974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17</a:t>
            </a:fld>
            <a:endParaRPr lang="es-ES" dirty="0"/>
          </a:p>
        </p:txBody>
      </p:sp>
      <p:pic>
        <p:nvPicPr>
          <p:cNvPr id="3" name="Picture 2"/>
          <p:cNvPicPr>
            <a:picLocks noChangeAspect="1"/>
          </p:cNvPicPr>
          <p:nvPr/>
        </p:nvPicPr>
        <p:blipFill>
          <a:blip r:embed="rId3"/>
          <a:stretch>
            <a:fillRect/>
          </a:stretch>
        </p:blipFill>
        <p:spPr>
          <a:xfrm>
            <a:off x="848568" y="175601"/>
            <a:ext cx="7560795" cy="6119906"/>
          </a:xfrm>
          <a:prstGeom prst="rect">
            <a:avLst/>
          </a:prstGeom>
        </p:spPr>
      </p:pic>
      <p:cxnSp>
        <p:nvCxnSpPr>
          <p:cNvPr id="5" name="Straight Arrow Connector 4"/>
          <p:cNvCxnSpPr/>
          <p:nvPr/>
        </p:nvCxnSpPr>
        <p:spPr>
          <a:xfrm>
            <a:off x="328306" y="5817476"/>
            <a:ext cx="1355834" cy="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324303" y="1891863"/>
            <a:ext cx="2081048" cy="36891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18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Pasos para leer palabras largas</a:t>
            </a:r>
          </a:p>
        </p:txBody>
      </p:sp>
      <p:sp>
        <p:nvSpPr>
          <p:cNvPr id="3" name="Content Placeholder 2"/>
          <p:cNvSpPr>
            <a:spLocks noGrp="1"/>
          </p:cNvSpPr>
          <p:nvPr>
            <p:ph idx="1"/>
          </p:nvPr>
        </p:nvSpPr>
        <p:spPr>
          <a:xfrm>
            <a:off x="822960" y="2002220"/>
            <a:ext cx="7543800" cy="3866873"/>
          </a:xfrm>
        </p:spPr>
        <p:txBody>
          <a:bodyPr/>
          <a:lstStyle/>
          <a:p>
            <a:pPr marL="457200" indent="-457200">
              <a:buFont typeface="+mj-lt"/>
              <a:buAutoNum type="arabicPeriod"/>
            </a:pPr>
            <a:r>
              <a:rPr lang="es-ES" dirty="0"/>
              <a:t>Encontrar las vocales en la palabra.</a:t>
            </a:r>
          </a:p>
          <a:p>
            <a:pPr marL="457200" indent="-457200">
              <a:buFont typeface="+mj-lt"/>
              <a:buAutoNum type="arabicPeriod"/>
            </a:pPr>
            <a:r>
              <a:rPr lang="es-ES" dirty="0"/>
              <a:t>Separar la palabra en componentes o sílabas de manera que cada uno tenga un sonido de vocal.</a:t>
            </a:r>
          </a:p>
          <a:p>
            <a:pPr marL="457200" indent="-457200">
              <a:buFont typeface="+mj-lt"/>
              <a:buAutoNum type="arabicPeriod"/>
            </a:pPr>
            <a:r>
              <a:rPr lang="es-ES" dirty="0"/>
              <a:t>Usar el tipo de sílaba en cada componente para determinar cómo decir o pronunciar el sonido de la vocal.</a:t>
            </a:r>
          </a:p>
          <a:p>
            <a:pPr marL="457200" indent="-457200">
              <a:buFont typeface="+mj-lt"/>
              <a:buAutoNum type="arabicPeriod"/>
            </a:pPr>
            <a:r>
              <a:rPr lang="es-ES" dirty="0"/>
              <a:t>Decir o pronunciar cada componente de la palabra.</a:t>
            </a:r>
          </a:p>
          <a:p>
            <a:pPr marL="457200" indent="-457200">
              <a:buFont typeface="+mj-lt"/>
              <a:buAutoNum type="arabicPeriod"/>
            </a:pPr>
            <a:r>
              <a:rPr lang="es-ES" dirty="0"/>
              <a:t>Unir los componentes o sílabas para decir la palabra completa.</a:t>
            </a:r>
          </a:p>
          <a:p>
            <a:pPr marL="457200" indent="-457200">
              <a:buFont typeface="+mj-lt"/>
              <a:buAutoNum type="arabicPeriod"/>
            </a:pPr>
            <a:r>
              <a:rPr lang="es-ES" dirty="0"/>
              <a:t>Si la palabra aún no suena bien, tratar de decir uno o más componentes utilizando un sonido de vocal diferente.</a:t>
            </a:r>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s-ES" dirty="0"/>
          </a:p>
        </p:txBody>
      </p:sp>
    </p:spTree>
    <p:extLst>
      <p:ext uri="{BB962C8B-B14F-4D97-AF65-F5344CB8AC3E}">
        <p14:creationId xmlns:p14="http://schemas.microsoft.com/office/powerpoint/2010/main" val="178434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074919"/>
            <a:ext cx="7584948" cy="1231287"/>
          </a:xfrm>
        </p:spPr>
        <p:txBody>
          <a:bodyPr/>
          <a:lstStyle/>
          <a:p>
            <a:pPr algn="ctr"/>
            <a:r>
              <a:rPr lang="es-ES" sz="6600" dirty="0"/>
              <a:t>¿Hay preguntas?</a:t>
            </a:r>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s-ES" dirty="0"/>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9921"/>
          <a:stretch/>
        </p:blipFill>
        <p:spPr>
          <a:xfrm>
            <a:off x="2181238" y="0"/>
            <a:ext cx="4868392" cy="4854387"/>
          </a:xfrm>
          <a:prstGeom prst="rect">
            <a:avLst/>
          </a:prstGeom>
        </p:spPr>
      </p:pic>
    </p:spTree>
    <p:extLst>
      <p:ext uri="{BB962C8B-B14F-4D97-AF65-F5344CB8AC3E}">
        <p14:creationId xmlns:p14="http://schemas.microsoft.com/office/powerpoint/2010/main" val="213362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Agenda</a:t>
            </a:r>
          </a:p>
        </p:txBody>
      </p:sp>
      <p:sp>
        <p:nvSpPr>
          <p:cNvPr id="3" name="Content Placeholder 2"/>
          <p:cNvSpPr>
            <a:spLocks noGrp="1"/>
          </p:cNvSpPr>
          <p:nvPr>
            <p:ph idx="1"/>
          </p:nvPr>
        </p:nvSpPr>
        <p:spPr>
          <a:xfrm>
            <a:off x="733885" y="2381762"/>
            <a:ext cx="7721950" cy="1449259"/>
          </a:xfrm>
        </p:spPr>
        <p:txBody>
          <a:bodyPr/>
          <a:lstStyle/>
          <a:p>
            <a:r>
              <a:rPr lang="es-ES" dirty="0"/>
              <a:t>¿Qué tipos de palabras contienen los libros de texto y las novelas para los lectores de más edad?</a:t>
            </a:r>
          </a:p>
          <a:p>
            <a:r>
              <a:rPr lang="es-ES" dirty="0"/>
              <a:t>¿Cómo aprendemos a decir o pronunciar palabras que son largas o tienen muchas sílabas?</a:t>
            </a:r>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s-ES" dirty="0"/>
          </a:p>
        </p:txBody>
      </p:sp>
    </p:spTree>
    <p:extLst>
      <p:ext uri="{BB962C8B-B14F-4D97-AF65-F5344CB8AC3E}">
        <p14:creationId xmlns:p14="http://schemas.microsoft.com/office/powerpoint/2010/main" val="124925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3" y="1227520"/>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9" y="3139664"/>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892" y="3249201"/>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651" y="1237045"/>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9C2EF0-EAEC-4475-AEB6-49F6FCDE9225}"/>
              </a:ext>
            </a:extLst>
          </p:cNvPr>
          <p:cNvSpPr>
            <a:spLocks noGrp="1"/>
          </p:cNvSpPr>
          <p:nvPr>
            <p:ph type="ctrTitle"/>
          </p:nvPr>
        </p:nvSpPr>
        <p:spPr>
          <a:xfrm>
            <a:off x="1273825" y="4979242"/>
            <a:ext cx="6858000" cy="64171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¿Qué diferencia hay entre los pasajes de estos dos libros?</a:t>
            </a:r>
          </a:p>
        </p:txBody>
      </p:sp>
      <p:sp>
        <p:nvSpPr>
          <p:cNvPr id="13" name="Content Placeholder 12"/>
          <p:cNvSpPr>
            <a:spLocks noGrp="1"/>
          </p:cNvSpPr>
          <p:nvPr>
            <p:ph sz="half" idx="1"/>
          </p:nvPr>
        </p:nvSpPr>
        <p:spPr>
          <a:xfrm>
            <a:off x="822959" y="2159876"/>
            <a:ext cx="3703320" cy="3709218"/>
          </a:xfrm>
          <a:ln>
            <a:solidFill>
              <a:schemeClr val="tx1"/>
            </a:solidFill>
          </a:ln>
        </p:spPr>
        <p:txBody>
          <a:bodyPr>
            <a:normAutofit lnSpcReduction="10000"/>
          </a:bodyPr>
          <a:lstStyle/>
          <a:p>
            <a:r>
              <a:rPr lang="es-ES" sz="3200" i="1" dirty="0"/>
              <a:t>Estamos pintando. Estamos pintando césped verde. Estamos pintando </a:t>
            </a:r>
            <a:br>
              <a:rPr lang="es-ES" sz="3200" i="1" dirty="0"/>
            </a:br>
            <a:r>
              <a:rPr lang="es-ES" sz="3200" i="1" dirty="0"/>
              <a:t>5 flores rojas.</a:t>
            </a:r>
            <a:r>
              <a:rPr lang="es-ES" dirty="0"/>
              <a:t>   </a:t>
            </a:r>
            <a:endParaRPr lang="es-ES" sz="3200" i="1" dirty="0"/>
          </a:p>
        </p:txBody>
      </p:sp>
      <p:sp>
        <p:nvSpPr>
          <p:cNvPr id="14" name="Content Placeholder 13"/>
          <p:cNvSpPr>
            <a:spLocks noGrp="1"/>
          </p:cNvSpPr>
          <p:nvPr>
            <p:ph sz="half" idx="2"/>
          </p:nvPr>
        </p:nvSpPr>
        <p:spPr>
          <a:xfrm>
            <a:off x="4663440" y="2159875"/>
            <a:ext cx="3703320" cy="3709219"/>
          </a:xfrm>
          <a:ln>
            <a:solidFill>
              <a:schemeClr val="tx1"/>
            </a:solidFill>
          </a:ln>
        </p:spPr>
        <p:txBody>
          <a:bodyPr>
            <a:normAutofit lnSpcReduction="10000"/>
          </a:bodyPr>
          <a:lstStyle/>
          <a:p>
            <a:r>
              <a:rPr lang="es-ES" sz="2600" i="1" dirty="0"/>
              <a:t>Un polígono es una figura sencilla cerrada que tiene tres o más lados. El polígono recibe su nombre de acuerdo a la cantidad de lados. Cualquier polígono que tenga todos los lados congruentes y todos los ángulos congruentes se conoce como un polígono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3</a:t>
            </a:fld>
            <a:endParaRPr lang="es-ES" dirty="0"/>
          </a:p>
        </p:txBody>
      </p:sp>
      <p:sp>
        <p:nvSpPr>
          <p:cNvPr id="15" name="TextBox 14"/>
          <p:cNvSpPr txBox="1"/>
          <p:nvPr/>
        </p:nvSpPr>
        <p:spPr>
          <a:xfrm>
            <a:off x="822960" y="5869095"/>
            <a:ext cx="3670212" cy="307777"/>
          </a:xfrm>
          <a:prstGeom prst="rect">
            <a:avLst/>
          </a:prstGeom>
          <a:noFill/>
        </p:spPr>
        <p:txBody>
          <a:bodyPr wrap="square" rtlCol="0">
            <a:spAutoFit/>
          </a:bodyPr>
          <a:lstStyle/>
          <a:p>
            <a:r>
              <a:rPr lang="es-ES" sz="1400" dirty="0"/>
              <a:t>por Francie Alexander y Michal Grejniec</a:t>
            </a:r>
          </a:p>
        </p:txBody>
      </p:sp>
      <p:sp>
        <p:nvSpPr>
          <p:cNvPr id="16" name="TextBox 15"/>
          <p:cNvSpPr txBox="1"/>
          <p:nvPr/>
        </p:nvSpPr>
        <p:spPr>
          <a:xfrm>
            <a:off x="4679994" y="5869095"/>
            <a:ext cx="3670212" cy="307777"/>
          </a:xfrm>
          <a:prstGeom prst="rect">
            <a:avLst/>
          </a:prstGeom>
          <a:noFill/>
        </p:spPr>
        <p:txBody>
          <a:bodyPr wrap="square" rtlCol="0">
            <a:spAutoFit/>
          </a:bodyPr>
          <a:lstStyle/>
          <a:p>
            <a:r>
              <a:rPr lang="es-ES" sz="1400" dirty="0"/>
              <a:t>por Cindy J. Boyd</a:t>
            </a:r>
          </a:p>
        </p:txBody>
      </p:sp>
    </p:spTree>
    <p:extLst>
      <p:ext uri="{BB962C8B-B14F-4D97-AF65-F5344CB8AC3E}">
        <p14:creationId xmlns:p14="http://schemas.microsoft.com/office/powerpoint/2010/main" val="212646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¿Qué diferencia hay entre los pasajes de estos dos libros?</a:t>
            </a:r>
          </a:p>
        </p:txBody>
      </p:sp>
      <p:sp>
        <p:nvSpPr>
          <p:cNvPr id="13" name="Content Placeholder 12"/>
          <p:cNvSpPr>
            <a:spLocks noGrp="1"/>
          </p:cNvSpPr>
          <p:nvPr>
            <p:ph sz="half" idx="1"/>
          </p:nvPr>
        </p:nvSpPr>
        <p:spPr>
          <a:xfrm>
            <a:off x="822959" y="2159876"/>
            <a:ext cx="3703320" cy="3709218"/>
          </a:xfrm>
          <a:ln>
            <a:solidFill>
              <a:schemeClr val="tx1"/>
            </a:solidFill>
          </a:ln>
        </p:spPr>
        <p:txBody>
          <a:bodyPr>
            <a:normAutofit lnSpcReduction="10000"/>
          </a:bodyPr>
          <a:lstStyle/>
          <a:p>
            <a:r>
              <a:rPr lang="es-ES" sz="3200" i="1" dirty="0"/>
              <a:t>Estamos pintando. Estamos pintando césped verde. Estamos pintando </a:t>
            </a:r>
            <a:br>
              <a:rPr lang="es-ES" sz="3200" i="1" dirty="0"/>
            </a:br>
            <a:r>
              <a:rPr lang="es-ES" sz="3200" i="1" dirty="0"/>
              <a:t>5 flores rojas.</a:t>
            </a:r>
            <a:r>
              <a:rPr lang="es-ES" dirty="0"/>
              <a:t>   </a:t>
            </a:r>
            <a:endParaRPr lang="es-ES" sz="3200" i="1" dirty="0"/>
          </a:p>
        </p:txBody>
      </p:sp>
      <p:sp>
        <p:nvSpPr>
          <p:cNvPr id="14" name="Content Placeholder 13"/>
          <p:cNvSpPr>
            <a:spLocks noGrp="1"/>
          </p:cNvSpPr>
          <p:nvPr>
            <p:ph sz="half" idx="2"/>
          </p:nvPr>
        </p:nvSpPr>
        <p:spPr>
          <a:xfrm>
            <a:off x="4663440" y="2159875"/>
            <a:ext cx="3703320" cy="3709219"/>
          </a:xfrm>
          <a:ln>
            <a:solidFill>
              <a:schemeClr val="tx1"/>
            </a:solidFill>
          </a:ln>
        </p:spPr>
        <p:txBody>
          <a:bodyPr>
            <a:normAutofit lnSpcReduction="10000"/>
          </a:bodyPr>
          <a:lstStyle/>
          <a:p>
            <a:r>
              <a:rPr lang="es-ES" sz="2600" i="1" dirty="0"/>
              <a:t>Un polígono es una figura sencilla cerrada que tiene tres o más lados. El polígono recibe su nombre de acuerdo a la cantidad de lados. Cualquier polígono que tenga todos los lados congruentes y todos los ángulos congruentes se conoce como un polígono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4</a:t>
            </a:fld>
            <a:endParaRPr lang="es-ES" dirty="0"/>
          </a:p>
        </p:txBody>
      </p:sp>
      <p:sp>
        <p:nvSpPr>
          <p:cNvPr id="15" name="TextBox 14"/>
          <p:cNvSpPr txBox="1"/>
          <p:nvPr/>
        </p:nvSpPr>
        <p:spPr>
          <a:xfrm>
            <a:off x="822960" y="5869095"/>
            <a:ext cx="3670212" cy="307777"/>
          </a:xfrm>
          <a:prstGeom prst="rect">
            <a:avLst/>
          </a:prstGeom>
          <a:noFill/>
        </p:spPr>
        <p:txBody>
          <a:bodyPr wrap="square" rtlCol="0">
            <a:spAutoFit/>
          </a:bodyPr>
          <a:lstStyle/>
          <a:p>
            <a:r>
              <a:rPr lang="es-ES" sz="1400" dirty="0"/>
              <a:t>por Francie Alexander y Michal Grejniec</a:t>
            </a:r>
          </a:p>
        </p:txBody>
      </p:sp>
      <p:sp>
        <p:nvSpPr>
          <p:cNvPr id="16" name="TextBox 15"/>
          <p:cNvSpPr txBox="1"/>
          <p:nvPr/>
        </p:nvSpPr>
        <p:spPr>
          <a:xfrm>
            <a:off x="4679994" y="5869095"/>
            <a:ext cx="3670212" cy="307777"/>
          </a:xfrm>
          <a:prstGeom prst="rect">
            <a:avLst/>
          </a:prstGeom>
          <a:noFill/>
        </p:spPr>
        <p:txBody>
          <a:bodyPr wrap="square" rtlCol="0">
            <a:spAutoFit/>
          </a:bodyPr>
          <a:lstStyle/>
          <a:p>
            <a:r>
              <a:rPr lang="es-ES" sz="1400" dirty="0"/>
              <a:t>por Cindy J. Boyd</a:t>
            </a:r>
          </a:p>
        </p:txBody>
      </p:sp>
      <p:sp>
        <p:nvSpPr>
          <p:cNvPr id="3" name="Left Arrow Callout 2"/>
          <p:cNvSpPr/>
          <p:nvPr/>
        </p:nvSpPr>
        <p:spPr>
          <a:xfrm>
            <a:off x="3752193" y="1775361"/>
            <a:ext cx="3468413" cy="3183770"/>
          </a:xfrm>
          <a:prstGeom prst="leftArrowCallout">
            <a:avLst>
              <a:gd name="adj1" fmla="val 10840"/>
              <a:gd name="adj2" fmla="val 13369"/>
              <a:gd name="adj3" fmla="val 24494"/>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s-ES" sz="2000" dirty="0"/>
              <a:t>De 3 a 6 palabras por oración</a:t>
            </a:r>
          </a:p>
          <a:p>
            <a:pPr marL="285750" indent="-285750">
              <a:buFont typeface="Arial" charset="0"/>
              <a:buChar char="•"/>
            </a:pPr>
            <a:r>
              <a:rPr lang="es-ES" sz="2000" dirty="0"/>
              <a:t>El principio de la oración se repite</a:t>
            </a:r>
          </a:p>
          <a:p>
            <a:pPr marL="285750" indent="-285750">
              <a:buFont typeface="Arial" charset="0"/>
              <a:buChar char="•"/>
            </a:pPr>
            <a:r>
              <a:rPr lang="es-ES" sz="2000" dirty="0"/>
              <a:t>Las palabras son de uso común</a:t>
            </a:r>
          </a:p>
          <a:p>
            <a:pPr marL="285750" indent="-285750">
              <a:buFont typeface="Arial" charset="0"/>
              <a:buChar char="•"/>
            </a:pPr>
            <a:r>
              <a:rPr lang="es-ES" sz="2000" dirty="0"/>
              <a:t>Muchas palabras son cortas (5 letras o menos)</a:t>
            </a:r>
          </a:p>
        </p:txBody>
      </p:sp>
    </p:spTree>
    <p:extLst>
      <p:ext uri="{BB962C8B-B14F-4D97-AF65-F5344CB8AC3E}">
        <p14:creationId xmlns:p14="http://schemas.microsoft.com/office/powerpoint/2010/main" val="47110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¿Qué diferencia hay entre los pasajes de estos dos libros?</a:t>
            </a:r>
          </a:p>
        </p:txBody>
      </p:sp>
      <p:sp>
        <p:nvSpPr>
          <p:cNvPr id="13" name="Content Placeholder 12"/>
          <p:cNvSpPr>
            <a:spLocks noGrp="1"/>
          </p:cNvSpPr>
          <p:nvPr>
            <p:ph sz="half" idx="1"/>
          </p:nvPr>
        </p:nvSpPr>
        <p:spPr>
          <a:xfrm>
            <a:off x="822959" y="2159876"/>
            <a:ext cx="3703320" cy="3709218"/>
          </a:xfrm>
          <a:ln>
            <a:solidFill>
              <a:schemeClr val="tx1"/>
            </a:solidFill>
          </a:ln>
        </p:spPr>
        <p:txBody>
          <a:bodyPr>
            <a:normAutofit lnSpcReduction="10000"/>
          </a:bodyPr>
          <a:lstStyle/>
          <a:p>
            <a:r>
              <a:rPr lang="es-ES" sz="3200" i="1" dirty="0"/>
              <a:t>Estamos pintando. Estamos pintando césped verde. Estamos pintando </a:t>
            </a:r>
            <a:br>
              <a:rPr lang="es-ES" sz="3200" i="1" dirty="0"/>
            </a:br>
            <a:r>
              <a:rPr lang="es-ES" sz="3200" i="1" dirty="0"/>
              <a:t>5 flores rojas.</a:t>
            </a:r>
            <a:r>
              <a:rPr lang="es-ES" dirty="0"/>
              <a:t>   </a:t>
            </a:r>
            <a:endParaRPr lang="es-ES" sz="3200" i="1" dirty="0"/>
          </a:p>
        </p:txBody>
      </p:sp>
      <p:sp>
        <p:nvSpPr>
          <p:cNvPr id="14" name="Content Placeholder 13"/>
          <p:cNvSpPr>
            <a:spLocks noGrp="1"/>
          </p:cNvSpPr>
          <p:nvPr>
            <p:ph sz="half" idx="2"/>
          </p:nvPr>
        </p:nvSpPr>
        <p:spPr>
          <a:xfrm>
            <a:off x="4663440" y="2159875"/>
            <a:ext cx="3703320" cy="3709219"/>
          </a:xfrm>
          <a:ln>
            <a:solidFill>
              <a:schemeClr val="tx1"/>
            </a:solidFill>
          </a:ln>
        </p:spPr>
        <p:txBody>
          <a:bodyPr>
            <a:normAutofit lnSpcReduction="10000"/>
          </a:bodyPr>
          <a:lstStyle/>
          <a:p>
            <a:r>
              <a:rPr lang="es-ES" sz="2600" i="1" dirty="0"/>
              <a:t>Un polígono es una figura sencilla cerrada que tiene tres o más lados. El polígono recibe su nombre de acuerdo a la cantidad de lados. Cualquier polígono que tenga todos los lados congruentes y todos los ángulos congruentes se conoce como un polígono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5</a:t>
            </a:fld>
            <a:endParaRPr lang="es-ES" dirty="0"/>
          </a:p>
        </p:txBody>
      </p:sp>
      <p:sp>
        <p:nvSpPr>
          <p:cNvPr id="15" name="TextBox 14"/>
          <p:cNvSpPr txBox="1"/>
          <p:nvPr/>
        </p:nvSpPr>
        <p:spPr>
          <a:xfrm>
            <a:off x="822960" y="5869095"/>
            <a:ext cx="3670212" cy="307777"/>
          </a:xfrm>
          <a:prstGeom prst="rect">
            <a:avLst/>
          </a:prstGeom>
          <a:noFill/>
        </p:spPr>
        <p:txBody>
          <a:bodyPr wrap="square" rtlCol="0">
            <a:spAutoFit/>
          </a:bodyPr>
          <a:lstStyle/>
          <a:p>
            <a:r>
              <a:rPr lang="es-ES" sz="1400" dirty="0"/>
              <a:t>por Francie Alexander y Michal Grejniec</a:t>
            </a:r>
          </a:p>
        </p:txBody>
      </p:sp>
      <p:sp>
        <p:nvSpPr>
          <p:cNvPr id="16" name="TextBox 15"/>
          <p:cNvSpPr txBox="1"/>
          <p:nvPr/>
        </p:nvSpPr>
        <p:spPr>
          <a:xfrm>
            <a:off x="4679994" y="5869095"/>
            <a:ext cx="3670212" cy="307777"/>
          </a:xfrm>
          <a:prstGeom prst="rect">
            <a:avLst/>
          </a:prstGeom>
          <a:noFill/>
        </p:spPr>
        <p:txBody>
          <a:bodyPr wrap="square" rtlCol="0">
            <a:spAutoFit/>
          </a:bodyPr>
          <a:lstStyle/>
          <a:p>
            <a:r>
              <a:rPr lang="es-ES" sz="1400" dirty="0"/>
              <a:t>por Cindy J. Boyd</a:t>
            </a:r>
          </a:p>
        </p:txBody>
      </p:sp>
      <p:sp>
        <p:nvSpPr>
          <p:cNvPr id="3" name="Right Arrow Callout 2"/>
          <p:cNvSpPr/>
          <p:nvPr/>
        </p:nvSpPr>
        <p:spPr>
          <a:xfrm>
            <a:off x="1292772" y="1876960"/>
            <a:ext cx="3387222" cy="3838040"/>
          </a:xfrm>
          <a:prstGeom prst="rightArrowCallout">
            <a:avLst>
              <a:gd name="adj1" fmla="val 10840"/>
              <a:gd name="adj2" fmla="val 13065"/>
              <a:gd name="adj3" fmla="val 24655"/>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s-ES" sz="2000" dirty="0"/>
              <a:t>De 10 a 15 palabras por oración</a:t>
            </a:r>
          </a:p>
          <a:p>
            <a:pPr marL="285750" indent="-285750">
              <a:buFont typeface="Arial" charset="0"/>
              <a:buChar char="•"/>
            </a:pPr>
            <a:r>
              <a:rPr lang="es-ES" sz="2000" dirty="0"/>
              <a:t>Solo las palabras clave se repiten</a:t>
            </a:r>
          </a:p>
          <a:p>
            <a:pPr marL="285750" indent="-285750">
              <a:buFont typeface="Arial" charset="0"/>
              <a:buChar char="•"/>
            </a:pPr>
            <a:r>
              <a:rPr lang="es-ES" sz="2000" dirty="0"/>
              <a:t>Las palabras no son de uso común</a:t>
            </a:r>
          </a:p>
          <a:p>
            <a:pPr marL="285750" indent="-285750">
              <a:buFont typeface="Arial" charset="0"/>
              <a:buChar char="•"/>
            </a:pPr>
            <a:r>
              <a:rPr lang="es-ES" sz="2000" dirty="0"/>
              <a:t>Muchas palabras son largas (6 letras o más)</a:t>
            </a:r>
          </a:p>
        </p:txBody>
      </p:sp>
    </p:spTree>
    <p:extLst>
      <p:ext uri="{BB962C8B-B14F-4D97-AF65-F5344CB8AC3E}">
        <p14:creationId xmlns:p14="http://schemas.microsoft.com/office/powerpoint/2010/main" val="42354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86604"/>
            <a:ext cx="7797800" cy="1450757"/>
          </a:xfrm>
        </p:spPr>
        <p:txBody>
          <a:bodyPr>
            <a:noAutofit/>
          </a:bodyPr>
          <a:lstStyle/>
          <a:p>
            <a:r>
              <a:rPr lang="es-ES" sz="4000" dirty="0"/>
              <a:t>¿A qué grado escolar corresponde el pasaje de cada libro?</a:t>
            </a:r>
          </a:p>
        </p:txBody>
      </p:sp>
      <p:sp>
        <p:nvSpPr>
          <p:cNvPr id="3" name="Text Placeholder 2"/>
          <p:cNvSpPr>
            <a:spLocks noGrp="1"/>
          </p:cNvSpPr>
          <p:nvPr>
            <p:ph type="body" idx="1"/>
          </p:nvPr>
        </p:nvSpPr>
        <p:spPr/>
        <p:txBody>
          <a:bodyPr/>
          <a:lstStyle/>
          <a:p>
            <a:r>
              <a:rPr lang="es-ES" dirty="0">
                <a:solidFill>
                  <a:srgbClr val="00B050"/>
                </a:solidFill>
              </a:rPr>
              <a:t>¿Grado?</a:t>
            </a:r>
          </a:p>
        </p:txBody>
      </p:sp>
      <p:sp>
        <p:nvSpPr>
          <p:cNvPr id="13" name="Content Placeholder 12"/>
          <p:cNvSpPr>
            <a:spLocks noGrp="1"/>
          </p:cNvSpPr>
          <p:nvPr>
            <p:ph sz="half" idx="2"/>
          </p:nvPr>
        </p:nvSpPr>
        <p:spPr>
          <a:xfrm>
            <a:off x="822960" y="2503450"/>
            <a:ext cx="3703320" cy="3378200"/>
          </a:xfrm>
          <a:ln>
            <a:solidFill>
              <a:schemeClr val="tx1"/>
            </a:solidFill>
          </a:ln>
        </p:spPr>
        <p:txBody>
          <a:bodyPr>
            <a:normAutofit/>
          </a:bodyPr>
          <a:lstStyle/>
          <a:p>
            <a:r>
              <a:rPr lang="es-ES" sz="3200" i="1" dirty="0"/>
              <a:t>Estamos pintando. Estamos pintando césped verde. Estamos pintando </a:t>
            </a:r>
            <a:br>
              <a:rPr lang="es-ES" sz="3200" i="1" dirty="0"/>
            </a:br>
            <a:r>
              <a:rPr lang="es-ES" sz="3200" i="1" dirty="0"/>
              <a:t>5 flores rojas.</a:t>
            </a:r>
            <a:r>
              <a:rPr lang="es-ES" dirty="0"/>
              <a:t>   </a:t>
            </a:r>
            <a:endParaRPr lang="es-ES" sz="3200" i="1" dirty="0"/>
          </a:p>
        </p:txBody>
      </p:sp>
      <p:sp>
        <p:nvSpPr>
          <p:cNvPr id="4" name="Text Placeholder 3"/>
          <p:cNvSpPr>
            <a:spLocks noGrp="1"/>
          </p:cNvSpPr>
          <p:nvPr>
            <p:ph type="body" sz="quarter" idx="3"/>
          </p:nvPr>
        </p:nvSpPr>
        <p:spPr/>
        <p:txBody>
          <a:bodyPr/>
          <a:lstStyle/>
          <a:p>
            <a:r>
              <a:rPr lang="es-ES" dirty="0">
                <a:solidFill>
                  <a:srgbClr val="00B050"/>
                </a:solidFill>
              </a:rPr>
              <a:t>¿Grado? </a:t>
            </a:r>
          </a:p>
        </p:txBody>
      </p:sp>
      <p:sp>
        <p:nvSpPr>
          <p:cNvPr id="14" name="Content Placeholder 13"/>
          <p:cNvSpPr>
            <a:spLocks noGrp="1"/>
          </p:cNvSpPr>
          <p:nvPr>
            <p:ph sz="quarter" idx="4"/>
          </p:nvPr>
        </p:nvSpPr>
        <p:spPr>
          <a:xfrm>
            <a:off x="4663440" y="2503450"/>
            <a:ext cx="3703320" cy="3378200"/>
          </a:xfrm>
          <a:ln>
            <a:solidFill>
              <a:schemeClr val="tx1"/>
            </a:solidFill>
          </a:ln>
        </p:spPr>
        <p:txBody>
          <a:bodyPr>
            <a:normAutofit fontScale="92500" lnSpcReduction="10000"/>
          </a:bodyPr>
          <a:lstStyle/>
          <a:p>
            <a:r>
              <a:rPr lang="es-ES" sz="2600" i="1" dirty="0"/>
              <a:t>Un polígono es una figura sencilla cerrada que tiene tres o más lados. El polígono recibe su nombre de acuerdo a la cantidad de lados. Cualquier polígono que tenga todos los lados congruentes y todos los ángulos congruentes se conoce como un polígono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6</a:t>
            </a:fld>
            <a:endParaRPr lang="es-ES" dirty="0"/>
          </a:p>
        </p:txBody>
      </p:sp>
      <p:sp>
        <p:nvSpPr>
          <p:cNvPr id="15" name="TextBox 14"/>
          <p:cNvSpPr txBox="1"/>
          <p:nvPr/>
        </p:nvSpPr>
        <p:spPr>
          <a:xfrm>
            <a:off x="822960" y="5869095"/>
            <a:ext cx="3670212" cy="307777"/>
          </a:xfrm>
          <a:prstGeom prst="rect">
            <a:avLst/>
          </a:prstGeom>
          <a:noFill/>
        </p:spPr>
        <p:txBody>
          <a:bodyPr wrap="square" rtlCol="0">
            <a:spAutoFit/>
          </a:bodyPr>
          <a:lstStyle/>
          <a:p>
            <a:r>
              <a:rPr lang="es-ES" sz="1400" dirty="0"/>
              <a:t>por Francie Alexander y Michal Grejniec</a:t>
            </a:r>
          </a:p>
        </p:txBody>
      </p:sp>
      <p:sp>
        <p:nvSpPr>
          <p:cNvPr id="16" name="TextBox 15"/>
          <p:cNvSpPr txBox="1"/>
          <p:nvPr/>
        </p:nvSpPr>
        <p:spPr>
          <a:xfrm>
            <a:off x="4679994" y="5869095"/>
            <a:ext cx="3670212" cy="307777"/>
          </a:xfrm>
          <a:prstGeom prst="rect">
            <a:avLst/>
          </a:prstGeom>
          <a:noFill/>
        </p:spPr>
        <p:txBody>
          <a:bodyPr wrap="square" rtlCol="0">
            <a:spAutoFit/>
          </a:bodyPr>
          <a:lstStyle/>
          <a:p>
            <a:r>
              <a:rPr lang="es-ES" sz="1400" dirty="0"/>
              <a:t>por Cindy J. Boyd</a:t>
            </a:r>
          </a:p>
        </p:txBody>
      </p:sp>
    </p:spTree>
    <p:extLst>
      <p:ext uri="{BB962C8B-B14F-4D97-AF65-F5344CB8AC3E}">
        <p14:creationId xmlns:p14="http://schemas.microsoft.com/office/powerpoint/2010/main" val="180568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199" y="286604"/>
            <a:ext cx="7810501" cy="1450757"/>
          </a:xfrm>
        </p:spPr>
        <p:txBody>
          <a:bodyPr>
            <a:noAutofit/>
          </a:bodyPr>
          <a:lstStyle/>
          <a:p>
            <a:r>
              <a:rPr lang="es-ES" sz="4000" dirty="0"/>
              <a:t>¿A qué grado escolar corresponde el pasaje de cada libro?</a:t>
            </a:r>
          </a:p>
        </p:txBody>
      </p:sp>
      <p:sp>
        <p:nvSpPr>
          <p:cNvPr id="3" name="Text Placeholder 2"/>
          <p:cNvSpPr>
            <a:spLocks noGrp="1"/>
          </p:cNvSpPr>
          <p:nvPr>
            <p:ph type="body" idx="1"/>
          </p:nvPr>
        </p:nvSpPr>
        <p:spPr/>
        <p:txBody>
          <a:bodyPr/>
          <a:lstStyle/>
          <a:p>
            <a:r>
              <a:rPr lang="es-ES" dirty="0">
                <a:solidFill>
                  <a:srgbClr val="00B050"/>
                </a:solidFill>
              </a:rPr>
              <a:t>1er grado</a:t>
            </a:r>
          </a:p>
        </p:txBody>
      </p:sp>
      <p:sp>
        <p:nvSpPr>
          <p:cNvPr id="13" name="Content Placeholder 12"/>
          <p:cNvSpPr>
            <a:spLocks noGrp="1"/>
          </p:cNvSpPr>
          <p:nvPr>
            <p:ph sz="half" idx="2"/>
          </p:nvPr>
        </p:nvSpPr>
        <p:spPr>
          <a:xfrm>
            <a:off x="822960" y="2490895"/>
            <a:ext cx="3703320" cy="3378200"/>
          </a:xfrm>
          <a:ln>
            <a:solidFill>
              <a:schemeClr val="tx1"/>
            </a:solidFill>
          </a:ln>
        </p:spPr>
        <p:txBody>
          <a:bodyPr>
            <a:normAutofit/>
          </a:bodyPr>
          <a:lstStyle/>
          <a:p>
            <a:r>
              <a:rPr lang="es-ES" sz="3200" i="1" dirty="0"/>
              <a:t>Estamos pintando. Estamos pintando césped verde. Estamos pintando </a:t>
            </a:r>
            <a:br>
              <a:rPr lang="es-ES" sz="3200" i="1" dirty="0"/>
            </a:br>
            <a:r>
              <a:rPr lang="es-ES" sz="3200" i="1" dirty="0"/>
              <a:t>5 flores rojas.</a:t>
            </a:r>
            <a:r>
              <a:rPr lang="es-ES" dirty="0"/>
              <a:t>   </a:t>
            </a:r>
            <a:endParaRPr lang="es-ES" sz="3200" i="1" dirty="0"/>
          </a:p>
        </p:txBody>
      </p:sp>
      <p:sp>
        <p:nvSpPr>
          <p:cNvPr id="4" name="Text Placeholder 3"/>
          <p:cNvSpPr>
            <a:spLocks noGrp="1"/>
          </p:cNvSpPr>
          <p:nvPr>
            <p:ph type="body" sz="quarter" idx="3"/>
          </p:nvPr>
        </p:nvSpPr>
        <p:spPr/>
        <p:txBody>
          <a:bodyPr/>
          <a:lstStyle/>
          <a:p>
            <a:r>
              <a:rPr lang="es-ES" dirty="0">
                <a:solidFill>
                  <a:srgbClr val="00B050"/>
                </a:solidFill>
              </a:rPr>
              <a:t>7º grado </a:t>
            </a:r>
          </a:p>
        </p:txBody>
      </p:sp>
      <p:sp>
        <p:nvSpPr>
          <p:cNvPr id="14" name="Content Placeholder 13"/>
          <p:cNvSpPr>
            <a:spLocks noGrp="1"/>
          </p:cNvSpPr>
          <p:nvPr>
            <p:ph sz="quarter" idx="4"/>
          </p:nvPr>
        </p:nvSpPr>
        <p:spPr>
          <a:xfrm>
            <a:off x="4663440" y="2490895"/>
            <a:ext cx="3703320" cy="3378200"/>
          </a:xfrm>
          <a:ln>
            <a:solidFill>
              <a:schemeClr val="tx1"/>
            </a:solidFill>
          </a:ln>
        </p:spPr>
        <p:txBody>
          <a:bodyPr>
            <a:normAutofit fontScale="92500" lnSpcReduction="10000"/>
          </a:bodyPr>
          <a:lstStyle/>
          <a:p>
            <a:r>
              <a:rPr lang="es-ES" sz="2600" i="1" dirty="0"/>
              <a:t>Un polígono es una figura sencilla cerrada que tiene tres o más lados. El polígono recibe su nombre de acuerdo a la cantidad de lados. Cualquier polígono que tenga todos los lados congruentes y todos los ángulos congruentes se conoce como un polígono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7</a:t>
            </a:fld>
            <a:endParaRPr lang="es-ES" dirty="0"/>
          </a:p>
        </p:txBody>
      </p:sp>
      <p:sp>
        <p:nvSpPr>
          <p:cNvPr id="15" name="TextBox 14"/>
          <p:cNvSpPr txBox="1"/>
          <p:nvPr/>
        </p:nvSpPr>
        <p:spPr>
          <a:xfrm>
            <a:off x="822960" y="5869095"/>
            <a:ext cx="3670212" cy="307777"/>
          </a:xfrm>
          <a:prstGeom prst="rect">
            <a:avLst/>
          </a:prstGeom>
          <a:noFill/>
        </p:spPr>
        <p:txBody>
          <a:bodyPr wrap="square" rtlCol="0">
            <a:spAutoFit/>
          </a:bodyPr>
          <a:lstStyle/>
          <a:p>
            <a:r>
              <a:rPr lang="es-ES" sz="1400" dirty="0"/>
              <a:t>por Francie Alexander y Michal Grejniec</a:t>
            </a:r>
          </a:p>
        </p:txBody>
      </p:sp>
      <p:sp>
        <p:nvSpPr>
          <p:cNvPr id="16" name="TextBox 15"/>
          <p:cNvSpPr txBox="1"/>
          <p:nvPr/>
        </p:nvSpPr>
        <p:spPr>
          <a:xfrm>
            <a:off x="4679994" y="5869095"/>
            <a:ext cx="3670212" cy="307777"/>
          </a:xfrm>
          <a:prstGeom prst="rect">
            <a:avLst/>
          </a:prstGeom>
          <a:noFill/>
        </p:spPr>
        <p:txBody>
          <a:bodyPr wrap="square" rtlCol="0">
            <a:spAutoFit/>
          </a:bodyPr>
          <a:lstStyle/>
          <a:p>
            <a:r>
              <a:rPr lang="es-ES" sz="1400" dirty="0"/>
              <a:t>por Cindy J. Boyd</a:t>
            </a:r>
          </a:p>
        </p:txBody>
      </p:sp>
    </p:spTree>
    <p:extLst>
      <p:ext uri="{BB962C8B-B14F-4D97-AF65-F5344CB8AC3E}">
        <p14:creationId xmlns:p14="http://schemas.microsoft.com/office/powerpoint/2010/main" val="142276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86604"/>
            <a:ext cx="8089900" cy="1450757"/>
          </a:xfrm>
        </p:spPr>
        <p:txBody>
          <a:bodyPr>
            <a:noAutofit/>
          </a:bodyPr>
          <a:lstStyle/>
          <a:p>
            <a:r>
              <a:rPr lang="es-ES" sz="3700" dirty="0"/>
              <a:t>¿Qué hacen a menudo los estudiantes de séptimo grado cuando leen?</a:t>
            </a:r>
          </a:p>
        </p:txBody>
      </p:sp>
      <p:sp>
        <p:nvSpPr>
          <p:cNvPr id="14" name="Content Placeholder 13"/>
          <p:cNvSpPr>
            <a:spLocks noGrp="1"/>
          </p:cNvSpPr>
          <p:nvPr>
            <p:ph idx="1"/>
          </p:nvPr>
        </p:nvSpPr>
        <p:spPr>
          <a:xfrm>
            <a:off x="822960" y="2333296"/>
            <a:ext cx="7543800" cy="3535797"/>
          </a:xfrm>
          <a:ln>
            <a:noFill/>
          </a:ln>
        </p:spPr>
        <p:txBody>
          <a:bodyPr>
            <a:normAutofit/>
          </a:bodyPr>
          <a:lstStyle/>
          <a:p>
            <a:r>
              <a:rPr lang="es-ES" sz="2600" i="1" dirty="0"/>
              <a:t>Un __________ es una __________ sencilla cerrada que __________ tres o más lados. El __________ recibe su nombre de acuerdo a la cantidad de lados. Cualquier __________ que tenga todos los lados __________ y todos los ángulos __________ se conoce como un __________ regular.</a:t>
            </a:r>
          </a:p>
        </p:txBody>
      </p:sp>
      <p:sp>
        <p:nvSpPr>
          <p:cNvPr id="8" name="Slide Number Placeholder 7"/>
          <p:cNvSpPr>
            <a:spLocks noGrp="1"/>
          </p:cNvSpPr>
          <p:nvPr>
            <p:ph type="sldNum" sz="quarter" idx="12"/>
          </p:nvPr>
        </p:nvSpPr>
        <p:spPr/>
        <p:txBody>
          <a:bodyPr/>
          <a:lstStyle/>
          <a:p>
            <a:fld id="{6113E31D-E2AB-40D1-8B51-AFA5AFEF393A}" type="slidenum">
              <a:rPr lang="en-US" smtClean="0"/>
              <a:pPr/>
              <a:t>8</a:t>
            </a:fld>
            <a:endParaRPr lang="es-ES" dirty="0"/>
          </a:p>
        </p:txBody>
      </p:sp>
    </p:spTree>
    <p:extLst>
      <p:ext uri="{BB962C8B-B14F-4D97-AF65-F5344CB8AC3E}">
        <p14:creationId xmlns:p14="http://schemas.microsoft.com/office/powerpoint/2010/main" val="852682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9</a:t>
            </a:fld>
            <a:endParaRPr lang="es-ES" dirty="0"/>
          </a:p>
        </p:txBody>
      </p:sp>
      <p:pic>
        <p:nvPicPr>
          <p:cNvPr id="3" name="Picture 2"/>
          <p:cNvPicPr>
            <a:picLocks noChangeAspect="1"/>
          </p:cNvPicPr>
          <p:nvPr/>
        </p:nvPicPr>
        <p:blipFill>
          <a:blip r:embed="rId3"/>
          <a:stretch>
            <a:fillRect/>
          </a:stretch>
        </p:blipFill>
        <p:spPr>
          <a:xfrm>
            <a:off x="848568" y="175601"/>
            <a:ext cx="7560795" cy="6119906"/>
          </a:xfrm>
          <a:prstGeom prst="rect">
            <a:avLst/>
          </a:prstGeom>
        </p:spPr>
      </p:pic>
      <p:sp>
        <p:nvSpPr>
          <p:cNvPr id="4" name="Oval 3"/>
          <p:cNvSpPr/>
          <p:nvPr/>
        </p:nvSpPr>
        <p:spPr>
          <a:xfrm>
            <a:off x="1324303" y="1891863"/>
            <a:ext cx="2081048" cy="368913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237117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DE_x0020_Approval xmlns="0f9ffb64-fcbe-4e80-8eaf-2f34c3a1b7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CF435F372A4C743B593FF42579FA2B4" ma:contentTypeVersion="13" ma:contentTypeDescription="Create a new document." ma:contentTypeScope="" ma:versionID="fdcb0deedd28bd7dbb28ec2255a4a921">
  <xsd:schema xmlns:xsd="http://www.w3.org/2001/XMLSchema" xmlns:xs="http://www.w3.org/2001/XMLSchema" xmlns:p="http://schemas.microsoft.com/office/2006/metadata/properties" xmlns:ns2="0f9ffb64-fcbe-4e80-8eaf-2f34c3a1b7d0" xmlns:ns3="1f0af13e-5fb7-4493-bc81-3efe4202726c" targetNamespace="http://schemas.microsoft.com/office/2006/metadata/properties" ma:root="true" ma:fieldsID="bdb4865efb0da899082bc486962f280d" ns2:_="" ns3:_="">
    <xsd:import namespace="0f9ffb64-fcbe-4e80-8eaf-2f34c3a1b7d0"/>
    <xsd:import namespace="1f0af13e-5fb7-4493-bc81-3efe420272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CDE_x0020_Approval"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ffb64-fcbe-4e80-8eaf-2f34c3a1b7d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CDE_x0020_Approval" ma:index="17" nillable="true" ma:displayName="CDE Approval" ma:format="Dropdown" ma:internalName="CDE_x0020_Approval">
      <xsd:simpleType>
        <xsd:restriction base="dms:Choice">
          <xsd:enumeration value="Exempt"/>
          <xsd:enumeration value="Needed"/>
          <xsd:enumeration value="Approved"/>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0af13e-5fb7-4493-bc81-3efe420272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F10E60-0ED2-4FDB-879C-DF06D64DAB09}">
  <ds:schemaRefs>
    <ds:schemaRef ds:uri="http://schemas.microsoft.com/sharepoint/v3/contenttype/forms"/>
  </ds:schemaRefs>
</ds:datastoreItem>
</file>

<file path=customXml/itemProps2.xml><?xml version="1.0" encoding="utf-8"?>
<ds:datastoreItem xmlns:ds="http://schemas.openxmlformats.org/officeDocument/2006/customXml" ds:itemID="{261217B5-0FA8-4ED2-803E-F40F80B0F3D7}">
  <ds:schemaRefs>
    <ds:schemaRef ds:uri="http://schemas.microsoft.com/office/2006/metadata/properties"/>
    <ds:schemaRef ds:uri="http://schemas.microsoft.com/office/infopath/2007/PartnerControls"/>
    <ds:schemaRef ds:uri="0f9ffb64-fcbe-4e80-8eaf-2f34c3a1b7d0"/>
  </ds:schemaRefs>
</ds:datastoreItem>
</file>

<file path=customXml/itemProps3.xml><?xml version="1.0" encoding="utf-8"?>
<ds:datastoreItem xmlns:ds="http://schemas.openxmlformats.org/officeDocument/2006/customXml" ds:itemID="{F8AA10BB-05A6-4898-8CE4-7DFA128D8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9ffb64-fcbe-4e80-8eaf-2f34c3a1b7d0"/>
    <ds:schemaRef ds:uri="1f0af13e-5fb7-4493-bc81-3efe420272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27746</TotalTime>
  <Words>4121</Words>
  <Application>Microsoft Office PowerPoint</Application>
  <PresentationFormat>On-screen Show (4:3)</PresentationFormat>
  <Paragraphs>251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 3</vt:lpstr>
      <vt:lpstr>Retrospect</vt:lpstr>
      <vt:lpstr>¿Qué debemos hacer para aprender a leer palabras largas y difíciles?</vt:lpstr>
      <vt:lpstr>Agenda</vt:lpstr>
      <vt:lpstr>¿Qué diferencia hay entre los pasajes de estos dos libros?</vt:lpstr>
      <vt:lpstr>¿Qué diferencia hay entre los pasajes de estos dos libros?</vt:lpstr>
      <vt:lpstr>¿Qué diferencia hay entre los pasajes de estos dos libros?</vt:lpstr>
      <vt:lpstr>¿A qué grado escolar corresponde el pasaje de cada libro?</vt:lpstr>
      <vt:lpstr>¿A qué grado escolar corresponde el pasaje de cada libro?</vt:lpstr>
      <vt:lpstr>¿Qué hacen a menudo los estudiantes de séptimo grado cuando leen?</vt:lpstr>
      <vt:lpstr>PowerPoint Presentation</vt:lpstr>
      <vt:lpstr>Separación de palabras en sílabas</vt:lpstr>
      <vt:lpstr>Separación de palabras en sílabas</vt:lpstr>
      <vt:lpstr>Separación de palabras en sílabas</vt:lpstr>
      <vt:lpstr>Separación de palabras en sílabas</vt:lpstr>
      <vt:lpstr>Separación de palabras en componentes</vt:lpstr>
      <vt:lpstr>Separación de palabras en componentes</vt:lpstr>
      <vt:lpstr>Separación de palabras en componentes</vt:lpstr>
      <vt:lpstr>PowerPoint Presentation</vt:lpstr>
      <vt:lpstr>Pasos para leer palabras largas</vt:lpstr>
      <vt:lpstr>¿Hay preguntas?</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into Spanish</dc:title>
  <dc:creator>Reed, Deborah</dc:creator>
  <cp:lastModifiedBy>alan w</cp:lastModifiedBy>
  <cp:revision>169</cp:revision>
  <dcterms:created xsi:type="dcterms:W3CDTF">2016-02-04T20:41:01Z</dcterms:created>
  <dcterms:modified xsi:type="dcterms:W3CDTF">2020-10-21T21:48:02Z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0x0101000CF435F372A4C743B593FF42579FA2B4</vt:lpwstr>
  </property>
  <property fmtid="{D5CDD505-2E9C-101B-9397-08002B2CF9AE}" pid="3" name="TaxKeyword">
    <vt:lpwstr/>
  </property>
</Properties>
</file>